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6" r:id="rId2"/>
    <p:sldId id="259" r:id="rId3"/>
    <p:sldId id="257"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0" r:id="rId25"/>
    <p:sldId id="281" r:id="rId26"/>
    <p:sldId id="282" r:id="rId27"/>
    <p:sldId id="279" r:id="rId28"/>
    <p:sldId id="283" r:id="rId29"/>
    <p:sldId id="284" r:id="rId30"/>
    <p:sldId id="286" r:id="rId31"/>
    <p:sldId id="285" r:id="rId32"/>
    <p:sldId id="287" r:id="rId33"/>
    <p:sldId id="288" r:id="rId34"/>
    <p:sldId id="292" r:id="rId35"/>
    <p:sldId id="293" r:id="rId36"/>
    <p:sldId id="294" r:id="rId37"/>
    <p:sldId id="289" r:id="rId38"/>
    <p:sldId id="295" r:id="rId39"/>
    <p:sldId id="296" r:id="rId40"/>
    <p:sldId id="297" r:id="rId41"/>
    <p:sldId id="298" r:id="rId42"/>
    <p:sldId id="299" r:id="rId43"/>
    <p:sldId id="300" r:id="rId44"/>
    <p:sldId id="290" r:id="rId45"/>
    <p:sldId id="291" r:id="rId46"/>
    <p:sldId id="301"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62" autoAdjust="0"/>
    <p:restoredTop sz="97312" autoAdjust="0"/>
  </p:normalViewPr>
  <p:slideViewPr>
    <p:cSldViewPr>
      <p:cViewPr>
        <p:scale>
          <a:sx n="75" d="100"/>
          <a:sy n="75" d="100"/>
        </p:scale>
        <p:origin x="-1230" y="-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10E313-3A5D-4DE6-AB3E-7B4F3DC95EF4}" type="datetimeFigureOut">
              <a:rPr lang="en-US" smtClean="0"/>
              <a:pPr/>
              <a:t>6/7/2019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33A8C2-FC94-4AFE-B2EC-530603D22A4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F33A8C2-FC94-4AFE-B2EC-530603D22A4C}"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F33A8C2-FC94-4AFE-B2EC-530603D22A4C}" type="slidenum">
              <a:rPr lang="en-US" smtClean="0"/>
              <a:pPr/>
              <a:t>35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E7D6B34-1D27-4E05-A47A-0BC24B678FD5}" type="datetimeFigureOut">
              <a:rPr lang="en-US" smtClean="0"/>
              <a:pPr/>
              <a:t>6/7/2019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BCE088-2FB9-44E9-B8A5-E0F687DA192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7D6B34-1D27-4E05-A47A-0BC24B678FD5}" type="datetimeFigureOut">
              <a:rPr lang="en-US" smtClean="0"/>
              <a:pPr/>
              <a:t>6/7/2019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BCE088-2FB9-44E9-B8A5-E0F687DA192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7D6B34-1D27-4E05-A47A-0BC24B678FD5}" type="datetimeFigureOut">
              <a:rPr lang="en-US" smtClean="0"/>
              <a:pPr/>
              <a:t>6/7/2019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BCE088-2FB9-44E9-B8A5-E0F687DA192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7D6B34-1D27-4E05-A47A-0BC24B678FD5}" type="datetimeFigureOut">
              <a:rPr lang="en-US" smtClean="0"/>
              <a:pPr/>
              <a:t>6/7/2019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BCE088-2FB9-44E9-B8A5-E0F687DA192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7D6B34-1D27-4E05-A47A-0BC24B678FD5}" type="datetimeFigureOut">
              <a:rPr lang="en-US" smtClean="0"/>
              <a:pPr/>
              <a:t>6/7/2019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BCE088-2FB9-44E9-B8A5-E0F687DA192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7D6B34-1D27-4E05-A47A-0BC24B678FD5}" type="datetimeFigureOut">
              <a:rPr lang="en-US" smtClean="0"/>
              <a:pPr/>
              <a:t>6/7/2019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BCE088-2FB9-44E9-B8A5-E0F687DA192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E7D6B34-1D27-4E05-A47A-0BC24B678FD5}" type="datetimeFigureOut">
              <a:rPr lang="en-US" smtClean="0"/>
              <a:pPr/>
              <a:t>6/7/2019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BCE088-2FB9-44E9-B8A5-E0F687DA192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7D6B34-1D27-4E05-A47A-0BC24B678FD5}" type="datetimeFigureOut">
              <a:rPr lang="en-US" smtClean="0"/>
              <a:pPr/>
              <a:t>6/7/2019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BCE088-2FB9-44E9-B8A5-E0F687DA192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7D6B34-1D27-4E05-A47A-0BC24B678FD5}" type="datetimeFigureOut">
              <a:rPr lang="en-US" smtClean="0"/>
              <a:pPr/>
              <a:t>6/7/2019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BCE088-2FB9-44E9-B8A5-E0F687DA192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7D6B34-1D27-4E05-A47A-0BC24B678FD5}" type="datetimeFigureOut">
              <a:rPr lang="en-US" smtClean="0"/>
              <a:pPr/>
              <a:t>6/7/2019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BCE088-2FB9-44E9-B8A5-E0F687DA192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7D6B34-1D27-4E05-A47A-0BC24B678FD5}" type="datetimeFigureOut">
              <a:rPr lang="en-US" smtClean="0"/>
              <a:pPr/>
              <a:t>6/7/2019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BCE088-2FB9-44E9-B8A5-E0F687DA192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7D6B34-1D27-4E05-A47A-0BC24B678FD5}" type="datetimeFigureOut">
              <a:rPr lang="en-US" smtClean="0"/>
              <a:pPr/>
              <a:t>6/7/2019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BCE088-2FB9-44E9-B8A5-E0F687DA192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video" Target="file:///C:\Users\MrAdmin\Videos\Plant-MFC%20annimatie.mp4"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3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5387975"/>
            <a:ext cx="7772400" cy="1470025"/>
          </a:xfrm>
        </p:spPr>
        <p:txBody>
          <a:bodyPr>
            <a:normAutofit/>
          </a:bodyPr>
          <a:lstStyle/>
          <a:p>
            <a:pPr algn="just"/>
            <a:r>
              <a:rPr lang="en-US" dirty="0" smtClean="0">
                <a:solidFill>
                  <a:srgbClr val="002060"/>
                </a:solidFill>
              </a:rPr>
              <a:t>                                                    </a:t>
            </a:r>
            <a:endParaRPr lang="en-US" sz="1800" b="1" dirty="0">
              <a:solidFill>
                <a:srgbClr val="002060"/>
              </a:solidFill>
            </a:endParaRPr>
          </a:p>
        </p:txBody>
      </p:sp>
      <p:sp>
        <p:nvSpPr>
          <p:cNvPr id="6" name="Title 1"/>
          <p:cNvSpPr txBox="1">
            <a:spLocks/>
          </p:cNvSpPr>
          <p:nvPr/>
        </p:nvSpPr>
        <p:spPr>
          <a:xfrm>
            <a:off x="762000" y="152400"/>
            <a:ext cx="7772400" cy="1470025"/>
          </a:xfrm>
          <a:prstGeom prst="rect">
            <a:avLst/>
          </a:prstGeom>
        </p:spPr>
        <p:txBody>
          <a:bodyPr vert="horz" lIns="91440" tIns="45720" rIns="91440" bIns="45720" rtlCol="0" anchor="ctr">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0" i="0" u="none" strike="noStrike" kern="1200" cap="none" spc="0" normalizeH="0" baseline="0" noProof="0" dirty="0" smtClean="0">
                <a:ln>
                  <a:noFill/>
                </a:ln>
                <a:solidFill>
                  <a:srgbClr val="002060"/>
                </a:solidFill>
                <a:effectLst/>
                <a:uLnTx/>
                <a:uFillTx/>
                <a:latin typeface="Algerian" pitchFamily="82" charset="0"/>
                <a:ea typeface="+mj-ea"/>
                <a:cs typeface="+mj-cs"/>
              </a:rPr>
              <a:t>Microbes in human welfare</a:t>
            </a:r>
          </a:p>
        </p:txBody>
      </p:sp>
      <p:pic>
        <p:nvPicPr>
          <p:cNvPr id="5" name="Picture 4" descr="3.1.4_fungi_2.png"/>
          <p:cNvPicPr>
            <a:picLocks noChangeAspect="1"/>
          </p:cNvPicPr>
          <p:nvPr/>
        </p:nvPicPr>
        <p:blipFill>
          <a:blip r:embed="rId2"/>
          <a:stretch>
            <a:fillRect/>
          </a:stretch>
        </p:blipFill>
        <p:spPr>
          <a:xfrm>
            <a:off x="1981200" y="1524000"/>
            <a:ext cx="4718843" cy="3124200"/>
          </a:xfrm>
          <a:prstGeom prst="rect">
            <a:avLst/>
          </a:prstGeom>
        </p:spPr>
      </p:pic>
      <p:sp>
        <p:nvSpPr>
          <p:cNvPr id="7" name="Rectangle 6"/>
          <p:cNvSpPr/>
          <p:nvPr/>
        </p:nvSpPr>
        <p:spPr>
          <a:xfrm>
            <a:off x="3810000" y="5105400"/>
            <a:ext cx="5334000" cy="1569660"/>
          </a:xfrm>
          <a:prstGeom prst="rect">
            <a:avLst/>
          </a:prstGeom>
        </p:spPr>
        <p:txBody>
          <a:bodyPr wrap="square">
            <a:spAutoFit/>
          </a:bodyPr>
          <a:lstStyle/>
          <a:p>
            <a:r>
              <a:rPr lang="en-US" sz="2400" dirty="0" smtClean="0">
                <a:solidFill>
                  <a:srgbClr val="00B050"/>
                </a:solidFill>
              </a:rPr>
              <a:t>N.SENTHILKUMAR</a:t>
            </a:r>
          </a:p>
          <a:p>
            <a:r>
              <a:rPr lang="en-US" sz="2400" dirty="0" smtClean="0">
                <a:solidFill>
                  <a:srgbClr val="00B050"/>
                </a:solidFill>
              </a:rPr>
              <a:t>PG ASST IN  ZOOLOGY </a:t>
            </a:r>
          </a:p>
          <a:p>
            <a:r>
              <a:rPr lang="en-US" sz="2400" dirty="0" smtClean="0">
                <a:solidFill>
                  <a:srgbClr val="00B050"/>
                </a:solidFill>
              </a:rPr>
              <a:t>GOVT BOYS HIGHER </a:t>
            </a:r>
            <a:r>
              <a:rPr lang="en-US" sz="2400" dirty="0" smtClean="0">
                <a:solidFill>
                  <a:srgbClr val="00B050"/>
                </a:solidFill>
              </a:rPr>
              <a:t>SEC. </a:t>
            </a:r>
            <a:r>
              <a:rPr lang="en-US" sz="2400" dirty="0" smtClean="0">
                <a:solidFill>
                  <a:srgbClr val="00B050"/>
                </a:solidFill>
              </a:rPr>
              <a:t>SCHOOL</a:t>
            </a:r>
          </a:p>
          <a:p>
            <a:r>
              <a:rPr lang="en-US" sz="2400" dirty="0" smtClean="0">
                <a:solidFill>
                  <a:srgbClr val="00B050"/>
                </a:solidFill>
              </a:rPr>
              <a:t>THALAIVASAL , ATTUR( TK), SALEM (DT</a:t>
            </a:r>
            <a:r>
              <a:rPr lang="en-US" dirty="0" smtClean="0">
                <a:solidFill>
                  <a:srgbClr val="00B050"/>
                </a:solidFill>
              </a:rPr>
              <a:t>)</a:t>
            </a:r>
            <a:endParaRPr lang="en-US" dirty="0">
              <a:solidFill>
                <a:srgbClr val="00B050"/>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r>
              <a:rPr lang="en-US" dirty="0" smtClean="0"/>
              <a:t/>
            </a:r>
            <a:br>
              <a:rPr lang="en-US" dirty="0" smtClean="0"/>
            </a:br>
            <a:r>
              <a:rPr lang="en-US" sz="4900" b="1" dirty="0" smtClean="0"/>
              <a:t>Antibiotic production</a:t>
            </a:r>
            <a:endParaRPr lang="en-US" sz="4900" b="1" dirty="0"/>
          </a:p>
        </p:txBody>
      </p:sp>
      <p:pic>
        <p:nvPicPr>
          <p:cNvPr id="4" name="Content Placeholder 3" descr="GettyImages-857323856.jpg"/>
          <p:cNvPicPr>
            <a:picLocks noGrp="1" noChangeAspect="1"/>
          </p:cNvPicPr>
          <p:nvPr>
            <p:ph idx="1"/>
          </p:nvPr>
        </p:nvPicPr>
        <p:blipFill>
          <a:blip r:embed="rId2"/>
          <a:stretch>
            <a:fillRect/>
          </a:stretch>
        </p:blipFill>
        <p:spPr>
          <a:xfrm>
            <a:off x="1828800" y="990600"/>
            <a:ext cx="5778260" cy="3602916"/>
          </a:xfrm>
        </p:spPr>
      </p:pic>
      <p:sp>
        <p:nvSpPr>
          <p:cNvPr id="5" name="Rectangle 4"/>
          <p:cNvSpPr/>
          <p:nvPr/>
        </p:nvSpPr>
        <p:spPr>
          <a:xfrm>
            <a:off x="914400" y="4572000"/>
            <a:ext cx="7239000" cy="2092881"/>
          </a:xfrm>
          <a:prstGeom prst="rect">
            <a:avLst/>
          </a:prstGeom>
        </p:spPr>
        <p:txBody>
          <a:bodyPr wrap="square">
            <a:spAutoFit/>
          </a:bodyPr>
          <a:lstStyle/>
          <a:p>
            <a:endParaRPr lang="en-US" dirty="0" smtClean="0"/>
          </a:p>
          <a:p>
            <a:pPr>
              <a:buFont typeface="Wingdings" pitchFamily="2" charset="2"/>
              <a:buChar char="Ø"/>
            </a:pPr>
            <a:r>
              <a:rPr lang="en-US" sz="2800" dirty="0" smtClean="0"/>
              <a:t> Antibiotics </a:t>
            </a:r>
            <a:r>
              <a:rPr lang="en-US" sz="2800" dirty="0" smtClean="0"/>
              <a:t>are chemical substances produced by microorganisms which can kill or retard the growth of other disease causing microbes even in low concentration. </a:t>
            </a:r>
            <a:endParaRPr lang="en-US"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a:bodyPr>
          <a:lstStyle/>
          <a:p>
            <a:r>
              <a:rPr lang="en-US" sz="4900" b="1" dirty="0" smtClean="0"/>
              <a:t>Penicillin</a:t>
            </a:r>
            <a:endParaRPr lang="en-US" sz="4900" b="1" dirty="0"/>
          </a:p>
        </p:txBody>
      </p:sp>
      <p:pic>
        <p:nvPicPr>
          <p:cNvPr id="4" name="Content Placeholder 3" descr="thinkyoureal.jpg"/>
          <p:cNvPicPr>
            <a:picLocks noGrp="1" noChangeAspect="1"/>
          </p:cNvPicPr>
          <p:nvPr>
            <p:ph idx="1"/>
          </p:nvPr>
        </p:nvPicPr>
        <p:blipFill>
          <a:blip r:embed="rId2"/>
          <a:stretch>
            <a:fillRect/>
          </a:stretch>
        </p:blipFill>
        <p:spPr>
          <a:xfrm>
            <a:off x="1752600" y="838200"/>
            <a:ext cx="5257800" cy="3048000"/>
          </a:xfrm>
        </p:spPr>
      </p:pic>
      <p:sp>
        <p:nvSpPr>
          <p:cNvPr id="5" name="Rectangle 4"/>
          <p:cNvSpPr/>
          <p:nvPr/>
        </p:nvSpPr>
        <p:spPr>
          <a:xfrm>
            <a:off x="609600" y="3657600"/>
            <a:ext cx="8153400" cy="2954655"/>
          </a:xfrm>
          <a:prstGeom prst="rect">
            <a:avLst/>
          </a:prstGeom>
        </p:spPr>
        <p:txBody>
          <a:bodyPr wrap="square">
            <a:spAutoFit/>
          </a:bodyPr>
          <a:lstStyle/>
          <a:p>
            <a:endParaRPr lang="en-US" dirty="0" smtClean="0"/>
          </a:p>
          <a:p>
            <a:pPr>
              <a:buFont typeface="Arial" pitchFamily="34" charset="0"/>
              <a:buChar char="•"/>
            </a:pPr>
            <a:r>
              <a:rPr lang="en-US" sz="2400" dirty="0" smtClean="0"/>
              <a:t> </a:t>
            </a:r>
            <a:r>
              <a:rPr lang="en-US" sz="2800" dirty="0" smtClean="0"/>
              <a:t>P</a:t>
            </a:r>
            <a:r>
              <a:rPr lang="en-US" sz="2800" dirty="0" smtClean="0"/>
              <a:t>enicillin </a:t>
            </a:r>
            <a:r>
              <a:rPr lang="en-US" sz="2800" dirty="0" smtClean="0"/>
              <a:t>is produced by the fungi </a:t>
            </a:r>
            <a:r>
              <a:rPr lang="en-US" sz="2800" b="1" i="1" dirty="0" err="1" smtClean="0"/>
              <a:t>Penicillium</a:t>
            </a:r>
            <a:r>
              <a:rPr lang="en-US" sz="2800" b="1" i="1" dirty="0" smtClean="0"/>
              <a:t> </a:t>
            </a:r>
            <a:r>
              <a:rPr lang="en-US" sz="2800" b="1" i="1" dirty="0" err="1" smtClean="0"/>
              <a:t>notatum</a:t>
            </a:r>
            <a:r>
              <a:rPr lang="en-US" sz="2800" b="1" i="1" dirty="0" smtClean="0"/>
              <a:t> </a:t>
            </a:r>
            <a:r>
              <a:rPr lang="en-US" sz="2800" i="1" dirty="0" smtClean="0"/>
              <a:t>and </a:t>
            </a:r>
            <a:r>
              <a:rPr lang="en-US" sz="2800" b="1" i="1" dirty="0" err="1" smtClean="0"/>
              <a:t>Penicillium</a:t>
            </a:r>
            <a:r>
              <a:rPr lang="en-US" sz="2800" b="1" i="1" dirty="0" smtClean="0"/>
              <a:t> </a:t>
            </a:r>
            <a:r>
              <a:rPr lang="en-US" sz="2800" b="1" i="1" dirty="0" err="1" smtClean="0"/>
              <a:t>chrysogenum</a:t>
            </a:r>
            <a:r>
              <a:rPr lang="en-US" sz="2800" i="1" dirty="0" smtClean="0"/>
              <a:t>. It is bactericidal in action and inhibits the synthesis of the bacterial cell wall. </a:t>
            </a:r>
          </a:p>
          <a:p>
            <a:pPr>
              <a:buFont typeface="Arial" pitchFamily="34" charset="0"/>
              <a:buChar char="•"/>
            </a:pPr>
            <a:r>
              <a:rPr lang="en-US" sz="2800" dirty="0" smtClean="0"/>
              <a:t> </a:t>
            </a:r>
            <a:r>
              <a:rPr lang="en-US" sz="2800" b="1" dirty="0" smtClean="0"/>
              <a:t>Fleming, Chain and Florey </a:t>
            </a:r>
            <a:r>
              <a:rPr lang="en-US" sz="2800" dirty="0" smtClean="0"/>
              <a:t>were awarded the Nobel prize in 1945 for the discovery of penicillin</a:t>
            </a:r>
            <a:endParaRPr lang="en-US" sz="2800" dirty="0"/>
          </a:p>
        </p:txBody>
      </p:sp>
    </p:spTree>
  </p:cSld>
  <p:clrMapOvr>
    <a:masterClrMapping/>
  </p:clrMapOvr>
  <p:transition>
    <p:wipe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normAutofit fontScale="90000"/>
          </a:bodyPr>
          <a:lstStyle/>
          <a:p>
            <a:r>
              <a:rPr lang="en-US" dirty="0" smtClean="0"/>
              <a:t/>
            </a:r>
            <a:br>
              <a:rPr lang="en-US" dirty="0" smtClean="0"/>
            </a:br>
            <a:r>
              <a:rPr lang="en-US" sz="4900" b="1" dirty="0" smtClean="0"/>
              <a:t>Tetracycline</a:t>
            </a:r>
            <a:endParaRPr lang="en-US" sz="4900" b="1" dirty="0"/>
          </a:p>
        </p:txBody>
      </p:sp>
      <p:pic>
        <p:nvPicPr>
          <p:cNvPr id="4" name="Content Placeholder 3" descr="Tetracycline.jpg"/>
          <p:cNvPicPr>
            <a:picLocks noGrp="1" noChangeAspect="1"/>
          </p:cNvPicPr>
          <p:nvPr>
            <p:ph idx="1"/>
          </p:nvPr>
        </p:nvPicPr>
        <p:blipFill>
          <a:blip r:embed="rId2"/>
          <a:stretch>
            <a:fillRect/>
          </a:stretch>
        </p:blipFill>
        <p:spPr>
          <a:xfrm>
            <a:off x="2514600" y="1143000"/>
            <a:ext cx="3657600" cy="3657600"/>
          </a:xfrm>
        </p:spPr>
      </p:pic>
      <p:sp>
        <p:nvSpPr>
          <p:cNvPr id="5" name="Rectangle 4"/>
          <p:cNvSpPr/>
          <p:nvPr/>
        </p:nvSpPr>
        <p:spPr>
          <a:xfrm>
            <a:off x="1295400" y="4495800"/>
            <a:ext cx="7239000" cy="1661993"/>
          </a:xfrm>
          <a:prstGeom prst="rect">
            <a:avLst/>
          </a:prstGeom>
        </p:spPr>
        <p:txBody>
          <a:bodyPr wrap="square">
            <a:spAutoFit/>
          </a:bodyPr>
          <a:lstStyle/>
          <a:p>
            <a:endParaRPr lang="en-US" dirty="0" smtClean="0"/>
          </a:p>
          <a:p>
            <a:pPr>
              <a:buFont typeface="Wingdings" pitchFamily="2" charset="2"/>
              <a:buChar char="Ø"/>
            </a:pPr>
            <a:r>
              <a:rPr lang="en-US" sz="2800" b="1" dirty="0" smtClean="0"/>
              <a:t>Tetracycline</a:t>
            </a:r>
            <a:r>
              <a:rPr lang="en-US" sz="2800" dirty="0" smtClean="0"/>
              <a:t> is a broad spectrum </a:t>
            </a:r>
            <a:r>
              <a:rPr lang="en-US" sz="2800" dirty="0" err="1" smtClean="0"/>
              <a:t>bacteriostatic</a:t>
            </a:r>
            <a:r>
              <a:rPr lang="en-US" sz="2800" dirty="0" smtClean="0"/>
              <a:t> antibiotic that inhibits microbial protein synthesis. </a:t>
            </a:r>
            <a:endParaRPr lang="en-US" sz="2800" dirty="0"/>
          </a:p>
        </p:txBody>
      </p:sp>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normAutofit fontScale="90000"/>
          </a:bodyPr>
          <a:lstStyle/>
          <a:p>
            <a:r>
              <a:rPr lang="en-US" dirty="0" smtClean="0"/>
              <a:t/>
            </a:r>
            <a:br>
              <a:rPr lang="en-US" dirty="0" smtClean="0"/>
            </a:br>
            <a:r>
              <a:rPr lang="en-US" b="1" dirty="0" smtClean="0"/>
              <a:t>Streptomycin</a:t>
            </a:r>
            <a:endParaRPr lang="en-US" dirty="0"/>
          </a:p>
        </p:txBody>
      </p:sp>
      <p:pic>
        <p:nvPicPr>
          <p:cNvPr id="4" name="Content Placeholder 3" descr="streptomycin-injection_1486645373.jpg"/>
          <p:cNvPicPr>
            <a:picLocks noGrp="1" noChangeAspect="1"/>
          </p:cNvPicPr>
          <p:nvPr>
            <p:ph idx="1"/>
          </p:nvPr>
        </p:nvPicPr>
        <p:blipFill>
          <a:blip r:embed="rId2"/>
          <a:srcRect l="6734" t="8418" r="1677" b="7506"/>
          <a:stretch>
            <a:fillRect/>
          </a:stretch>
        </p:blipFill>
        <p:spPr>
          <a:xfrm>
            <a:off x="2209800" y="762000"/>
            <a:ext cx="4495800" cy="3301603"/>
          </a:xfrm>
        </p:spPr>
      </p:pic>
      <p:sp>
        <p:nvSpPr>
          <p:cNvPr id="5" name="Rectangle 4"/>
          <p:cNvSpPr/>
          <p:nvPr/>
        </p:nvSpPr>
        <p:spPr>
          <a:xfrm>
            <a:off x="1295400" y="3657600"/>
            <a:ext cx="7315200" cy="2954655"/>
          </a:xfrm>
          <a:prstGeom prst="rect">
            <a:avLst/>
          </a:prstGeom>
        </p:spPr>
        <p:txBody>
          <a:bodyPr wrap="square">
            <a:spAutoFit/>
          </a:bodyPr>
          <a:lstStyle/>
          <a:p>
            <a:endParaRPr lang="en-US" dirty="0" smtClean="0"/>
          </a:p>
          <a:p>
            <a:pPr>
              <a:buFont typeface="Arial" pitchFamily="34" charset="0"/>
              <a:buChar char="•"/>
            </a:pPr>
            <a:r>
              <a:rPr lang="en-US" sz="2400" dirty="0" smtClean="0"/>
              <a:t> </a:t>
            </a:r>
            <a:r>
              <a:rPr lang="en-US" sz="2800" b="1" i="1" dirty="0" smtClean="0"/>
              <a:t>Streptomycin</a:t>
            </a:r>
            <a:r>
              <a:rPr lang="en-US" sz="2800" dirty="0" smtClean="0"/>
              <a:t> is a broad spectrum antibiotic isolated from the </a:t>
            </a:r>
            <a:r>
              <a:rPr lang="en-US" sz="2800" dirty="0" err="1" smtClean="0"/>
              <a:t>actinomycetes</a:t>
            </a:r>
            <a:r>
              <a:rPr lang="en-US" sz="2800" dirty="0" smtClean="0"/>
              <a:t>, </a:t>
            </a:r>
            <a:r>
              <a:rPr lang="en-US" sz="2800" i="1" dirty="0" err="1" smtClean="0"/>
              <a:t>Streptomyces</a:t>
            </a:r>
            <a:r>
              <a:rPr lang="en-US" sz="2800" i="1" dirty="0" smtClean="0"/>
              <a:t> </a:t>
            </a:r>
            <a:r>
              <a:rPr lang="en-US" sz="2800" i="1" dirty="0" err="1" smtClean="0"/>
              <a:t>griseus</a:t>
            </a:r>
            <a:r>
              <a:rPr lang="en-US" sz="2800" i="1" dirty="0" smtClean="0"/>
              <a:t>.</a:t>
            </a:r>
          </a:p>
          <a:p>
            <a:pPr>
              <a:buFont typeface="Arial" pitchFamily="34" charset="0"/>
              <a:buChar char="•"/>
            </a:pPr>
            <a:r>
              <a:rPr lang="en-US" sz="2800" i="1" dirty="0" smtClean="0"/>
              <a:t>  It is bactericidal against both gram positive and gram negative bacteria, especially against </a:t>
            </a:r>
            <a:r>
              <a:rPr lang="en-US" sz="2800" b="1" i="1" dirty="0" smtClean="0"/>
              <a:t>Mycobacterium tuberculosis</a:t>
            </a:r>
            <a:r>
              <a:rPr lang="en-US" b="1" i="1" dirty="0" smtClean="0"/>
              <a:t>. </a:t>
            </a:r>
          </a:p>
        </p:txBody>
      </p:sp>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71500"/>
            <a:ext cx="8229600" cy="1143000"/>
          </a:xfrm>
        </p:spPr>
        <p:txBody>
          <a:bodyPr>
            <a:normAutofit fontScale="90000"/>
          </a:bodyPr>
          <a:lstStyle/>
          <a:p>
            <a:r>
              <a:rPr lang="en-US" dirty="0" smtClean="0"/>
              <a:t/>
            </a:r>
            <a:br>
              <a:rPr lang="en-US" dirty="0" smtClean="0"/>
            </a:br>
            <a:r>
              <a:rPr lang="en-US" sz="4900" b="1" dirty="0" smtClean="0"/>
              <a:t>Antibiotic resistance</a:t>
            </a:r>
            <a:endParaRPr lang="en-US" sz="4900" dirty="0"/>
          </a:p>
        </p:txBody>
      </p:sp>
      <p:pic>
        <p:nvPicPr>
          <p:cNvPr id="4" name="Content Placeholder 3" descr="file-20190111-43529-x1iuys.jpg"/>
          <p:cNvPicPr>
            <a:picLocks noGrp="1" noChangeAspect="1"/>
          </p:cNvPicPr>
          <p:nvPr>
            <p:ph idx="1"/>
          </p:nvPr>
        </p:nvPicPr>
        <p:blipFill>
          <a:blip r:embed="rId2"/>
          <a:srcRect t="6640" r="6849"/>
          <a:stretch>
            <a:fillRect/>
          </a:stretch>
        </p:blipFill>
        <p:spPr>
          <a:xfrm>
            <a:off x="1676400" y="609600"/>
            <a:ext cx="5715000" cy="3072569"/>
          </a:xfrm>
        </p:spPr>
      </p:pic>
      <p:sp>
        <p:nvSpPr>
          <p:cNvPr id="5" name="Rectangle 4"/>
          <p:cNvSpPr/>
          <p:nvPr/>
        </p:nvSpPr>
        <p:spPr>
          <a:xfrm>
            <a:off x="1295400" y="3472458"/>
            <a:ext cx="7467600" cy="3385542"/>
          </a:xfrm>
          <a:prstGeom prst="rect">
            <a:avLst/>
          </a:prstGeom>
        </p:spPr>
        <p:txBody>
          <a:bodyPr wrap="square">
            <a:spAutoFit/>
          </a:bodyPr>
          <a:lstStyle/>
          <a:p>
            <a:endParaRPr lang="en-US" dirty="0" smtClean="0"/>
          </a:p>
          <a:p>
            <a:pPr>
              <a:buFont typeface="Arial" pitchFamily="34" charset="0"/>
              <a:buChar char="•"/>
            </a:pPr>
            <a:r>
              <a:rPr lang="en-US" sz="2800" dirty="0" smtClean="0"/>
              <a:t> Antibiotic resistance occurs when bacteria develop the ability to defeat the drug designed to kill or inhibit their growth. </a:t>
            </a:r>
          </a:p>
          <a:p>
            <a:pPr>
              <a:buFont typeface="Arial" pitchFamily="34" charset="0"/>
              <a:buChar char="•"/>
            </a:pPr>
            <a:r>
              <a:rPr lang="en-US" sz="2800" dirty="0" smtClean="0"/>
              <a:t> Antibiotic resistance is accelerated by the misuse and over use of antibiotics</a:t>
            </a:r>
          </a:p>
          <a:p>
            <a:pPr>
              <a:buFont typeface="Arial" pitchFamily="34" charset="0"/>
              <a:buChar char="•"/>
            </a:pPr>
            <a:r>
              <a:rPr lang="en-US" sz="2800" b="1" dirty="0" smtClean="0"/>
              <a:t> Superbug- </a:t>
            </a:r>
            <a:r>
              <a:rPr lang="en-US" sz="2800" dirty="0" smtClean="0"/>
              <a:t>Strains of bacteria that are resistant to the majority of antibiotics</a:t>
            </a:r>
            <a:endParaRPr lang="en-US" sz="2800" dirty="0"/>
          </a:p>
        </p:txBody>
      </p:sp>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r>
              <a:rPr lang="en-US" dirty="0" smtClean="0"/>
              <a:t/>
            </a:r>
            <a:br>
              <a:rPr lang="en-US" dirty="0" smtClean="0"/>
            </a:br>
            <a:r>
              <a:rPr lang="en-US" sz="4900" b="1" dirty="0" smtClean="0"/>
              <a:t>Fermented beverages</a:t>
            </a:r>
            <a:endParaRPr lang="en-US" sz="4900" dirty="0"/>
          </a:p>
        </p:txBody>
      </p:sp>
      <p:sp>
        <p:nvSpPr>
          <p:cNvPr id="3" name="Content Placeholder 2"/>
          <p:cNvSpPr>
            <a:spLocks noGrp="1"/>
          </p:cNvSpPr>
          <p:nvPr>
            <p:ph idx="1"/>
          </p:nvPr>
        </p:nvSpPr>
        <p:spPr>
          <a:xfrm>
            <a:off x="914400" y="3124201"/>
            <a:ext cx="8001000" cy="3505200"/>
          </a:xfrm>
        </p:spPr>
        <p:txBody>
          <a:bodyPr>
            <a:normAutofit lnSpcReduction="10000"/>
          </a:bodyPr>
          <a:lstStyle/>
          <a:p>
            <a:r>
              <a:rPr lang="en-US" dirty="0" smtClean="0"/>
              <a:t>Microbes especially yeast is being used from time immemorial for the production of beverages like wine, beer, whisky, brandy and rum.</a:t>
            </a:r>
          </a:p>
          <a:p>
            <a:r>
              <a:rPr lang="en-US" b="1" dirty="0" smtClean="0"/>
              <a:t>Zymology</a:t>
            </a:r>
            <a:r>
              <a:rPr lang="en-US" dirty="0" smtClean="0"/>
              <a:t> is an applied science which deals with the biochemical process of </a:t>
            </a:r>
            <a:r>
              <a:rPr lang="en-US" dirty="0" smtClean="0"/>
              <a:t>fermentation.</a:t>
            </a:r>
            <a:endParaRPr lang="en-US" dirty="0"/>
          </a:p>
        </p:txBody>
      </p:sp>
      <p:pic>
        <p:nvPicPr>
          <p:cNvPr id="4" name="Picture 3" descr="fermented-beverages.jpg"/>
          <p:cNvPicPr>
            <a:picLocks noChangeAspect="1"/>
          </p:cNvPicPr>
          <p:nvPr/>
        </p:nvPicPr>
        <p:blipFill>
          <a:blip r:embed="rId2"/>
          <a:stretch>
            <a:fillRect/>
          </a:stretch>
        </p:blipFill>
        <p:spPr>
          <a:xfrm>
            <a:off x="1905000" y="838200"/>
            <a:ext cx="5867400" cy="2104930"/>
          </a:xfrm>
          <a:prstGeom prst="rect">
            <a:avLst/>
          </a:prstGeom>
        </p:spPr>
      </p:pic>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normAutofit fontScale="90000"/>
          </a:bodyPr>
          <a:lstStyle/>
          <a:p>
            <a:r>
              <a:rPr lang="en-US" dirty="0" smtClean="0"/>
              <a:t/>
            </a:r>
            <a:br>
              <a:rPr lang="en-US" dirty="0" smtClean="0"/>
            </a:br>
            <a:r>
              <a:rPr lang="en-US" sz="4900" b="1" dirty="0" err="1" smtClean="0"/>
              <a:t>Pathaneer</a:t>
            </a:r>
            <a:endParaRPr lang="en-US" sz="4900" b="1" dirty="0"/>
          </a:p>
        </p:txBody>
      </p:sp>
      <p:sp>
        <p:nvSpPr>
          <p:cNvPr id="7" name="Rectangle 6"/>
          <p:cNvSpPr/>
          <p:nvPr/>
        </p:nvSpPr>
        <p:spPr>
          <a:xfrm>
            <a:off x="914400" y="3886200"/>
            <a:ext cx="8001000" cy="3508653"/>
          </a:xfrm>
          <a:prstGeom prst="rect">
            <a:avLst/>
          </a:prstGeom>
        </p:spPr>
        <p:txBody>
          <a:bodyPr wrap="square">
            <a:spAutoFit/>
          </a:bodyPr>
          <a:lstStyle/>
          <a:p>
            <a:endParaRPr lang="en-US" dirty="0" smtClean="0"/>
          </a:p>
          <a:p>
            <a:pPr>
              <a:buFont typeface="Arial" pitchFamily="34" charset="0"/>
              <a:buChar char="•"/>
            </a:pPr>
            <a:r>
              <a:rPr lang="en-US" sz="2800" b="1" dirty="0" smtClean="0"/>
              <a:t> </a:t>
            </a:r>
            <a:r>
              <a:rPr lang="en-US" sz="2800" b="1" dirty="0" err="1" smtClean="0"/>
              <a:t>Pathaneer</a:t>
            </a:r>
            <a:r>
              <a:rPr lang="en-US" sz="2800" dirty="0" smtClean="0"/>
              <a:t> is obtained from fermenting sap of palms and coconut trees. </a:t>
            </a:r>
          </a:p>
          <a:p>
            <a:pPr>
              <a:buFont typeface="Arial" pitchFamily="34" charset="0"/>
              <a:buChar char="•"/>
            </a:pPr>
            <a:r>
              <a:rPr lang="en-US" sz="2800" dirty="0" smtClean="0"/>
              <a:t> A common source is tapping of unopened </a:t>
            </a:r>
            <a:r>
              <a:rPr lang="en-US" sz="2800" dirty="0" err="1" smtClean="0"/>
              <a:t>spadices</a:t>
            </a:r>
            <a:r>
              <a:rPr lang="en-US" sz="2800" dirty="0" smtClean="0"/>
              <a:t> of coconut. </a:t>
            </a:r>
          </a:p>
          <a:p>
            <a:pPr>
              <a:buFont typeface="Arial" pitchFamily="34" charset="0"/>
              <a:buChar char="•"/>
            </a:pPr>
            <a:r>
              <a:rPr lang="en-US" sz="2800" dirty="0" smtClean="0"/>
              <a:t> It is a refreshing drink, which on boiling produces </a:t>
            </a:r>
            <a:r>
              <a:rPr lang="en-US" sz="2800" dirty="0" err="1" smtClean="0"/>
              <a:t>jaggery</a:t>
            </a:r>
            <a:r>
              <a:rPr lang="en-US" sz="2800" dirty="0" smtClean="0"/>
              <a:t> or palm sugar.</a:t>
            </a:r>
            <a:r>
              <a:rPr lang="en-US" sz="2800" b="1" dirty="0" smtClean="0"/>
              <a:t> </a:t>
            </a:r>
          </a:p>
          <a:p>
            <a:endParaRPr lang="en-US" b="1" dirty="0" smtClean="0"/>
          </a:p>
          <a:p>
            <a:endParaRPr lang="en-US" dirty="0"/>
          </a:p>
        </p:txBody>
      </p:sp>
      <p:pic>
        <p:nvPicPr>
          <p:cNvPr id="10" name="Content Placeholder 9" descr="Toddy.jpg"/>
          <p:cNvPicPr>
            <a:picLocks noGrp="1" noChangeAspect="1"/>
          </p:cNvPicPr>
          <p:nvPr>
            <p:ph idx="1"/>
          </p:nvPr>
        </p:nvPicPr>
        <p:blipFill>
          <a:blip r:embed="rId2"/>
          <a:stretch>
            <a:fillRect/>
          </a:stretch>
        </p:blipFill>
        <p:spPr>
          <a:xfrm>
            <a:off x="1676400" y="914400"/>
            <a:ext cx="6248400" cy="3124200"/>
          </a:xfrm>
        </p:spPr>
      </p:pic>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71500"/>
            <a:ext cx="8229600" cy="1143000"/>
          </a:xfrm>
        </p:spPr>
        <p:txBody>
          <a:bodyPr>
            <a:normAutofit fontScale="90000"/>
          </a:bodyPr>
          <a:lstStyle/>
          <a:p>
            <a:r>
              <a:rPr lang="en-US" dirty="0" smtClean="0"/>
              <a:t/>
            </a:r>
            <a:br>
              <a:rPr lang="en-US" dirty="0" smtClean="0"/>
            </a:br>
            <a:r>
              <a:rPr lang="en-US" sz="4900" b="1" dirty="0" smtClean="0"/>
              <a:t>Ethanol production process</a:t>
            </a:r>
            <a:endParaRPr lang="en-US" sz="4900" b="1" dirty="0"/>
          </a:p>
        </p:txBody>
      </p:sp>
      <p:sp>
        <p:nvSpPr>
          <p:cNvPr id="5" name="Rectangle 4"/>
          <p:cNvSpPr/>
          <p:nvPr/>
        </p:nvSpPr>
        <p:spPr>
          <a:xfrm>
            <a:off x="609600" y="4495800"/>
            <a:ext cx="8077200" cy="646331"/>
          </a:xfrm>
          <a:prstGeom prst="rect">
            <a:avLst/>
          </a:prstGeom>
        </p:spPr>
        <p:txBody>
          <a:bodyPr wrap="square">
            <a:spAutoFit/>
          </a:bodyPr>
          <a:lstStyle/>
          <a:p>
            <a:endParaRPr lang="en-US" dirty="0" smtClean="0"/>
          </a:p>
          <a:p>
            <a:endParaRPr lang="en-US" dirty="0"/>
          </a:p>
        </p:txBody>
      </p:sp>
      <p:pic>
        <p:nvPicPr>
          <p:cNvPr id="7" name="Content Placeholder 6" descr="S14-Ethanol_Production.png"/>
          <p:cNvPicPr>
            <a:picLocks noGrp="1" noChangeAspect="1"/>
          </p:cNvPicPr>
          <p:nvPr>
            <p:ph idx="1"/>
          </p:nvPr>
        </p:nvPicPr>
        <p:blipFill>
          <a:blip r:embed="rId2"/>
          <a:srcRect l="2804" t="20091" r="1869" b="3738"/>
          <a:stretch>
            <a:fillRect/>
          </a:stretch>
        </p:blipFill>
        <p:spPr>
          <a:xfrm>
            <a:off x="152400" y="1143000"/>
            <a:ext cx="8748252" cy="5334000"/>
          </a:xfrm>
        </p:spPr>
      </p:pic>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normAutofit fontScale="90000"/>
          </a:bodyPr>
          <a:lstStyle/>
          <a:p>
            <a:r>
              <a:rPr lang="en-US" dirty="0" smtClean="0"/>
              <a:t/>
            </a:r>
            <a:br>
              <a:rPr lang="en-US" dirty="0" smtClean="0"/>
            </a:br>
            <a:r>
              <a:rPr lang="en-US" sz="4900" b="1" dirty="0" smtClean="0"/>
              <a:t>Chemicals, enzymes and other bioactive molecules </a:t>
            </a:r>
            <a:endParaRPr lang="en-US" sz="4900" b="1" dirty="0"/>
          </a:p>
        </p:txBody>
      </p:sp>
      <p:sp>
        <p:nvSpPr>
          <p:cNvPr id="3" name="Content Placeholder 2"/>
          <p:cNvSpPr>
            <a:spLocks noGrp="1"/>
          </p:cNvSpPr>
          <p:nvPr>
            <p:ph idx="1"/>
          </p:nvPr>
        </p:nvSpPr>
        <p:spPr>
          <a:xfrm>
            <a:off x="457200" y="1524000"/>
            <a:ext cx="8229600" cy="4525963"/>
          </a:xfrm>
        </p:spPr>
        <p:txBody>
          <a:bodyPr>
            <a:normAutofit/>
          </a:bodyPr>
          <a:lstStyle/>
          <a:p>
            <a:pPr>
              <a:buNone/>
            </a:pPr>
            <a:r>
              <a:rPr lang="en-US" sz="4000" b="1" dirty="0" smtClean="0">
                <a:solidFill>
                  <a:srgbClr val="00B050"/>
                </a:solidFill>
              </a:rPr>
              <a:t>                     </a:t>
            </a:r>
            <a:r>
              <a:rPr lang="en-US" sz="4400" b="1" dirty="0" smtClean="0">
                <a:solidFill>
                  <a:srgbClr val="00B050"/>
                </a:solidFill>
              </a:rPr>
              <a:t>Chemicals</a:t>
            </a:r>
          </a:p>
          <a:p>
            <a:r>
              <a:rPr lang="en-US" dirty="0" smtClean="0"/>
              <a:t>Microbes are not only used for commercial and industrial production of alcohol, but also used for production of organic acids</a:t>
            </a:r>
          </a:p>
          <a:p>
            <a:r>
              <a:rPr lang="en-US" b="1" i="1" dirty="0" err="1" smtClean="0"/>
              <a:t>Aspergillus</a:t>
            </a:r>
            <a:r>
              <a:rPr lang="en-US" b="1" i="1" dirty="0" smtClean="0"/>
              <a:t> </a:t>
            </a:r>
            <a:r>
              <a:rPr lang="en-US" b="1" i="1" dirty="0" err="1" smtClean="0"/>
              <a:t>niger</a:t>
            </a:r>
            <a:r>
              <a:rPr lang="en-US" b="1" i="1" dirty="0" smtClean="0"/>
              <a:t> </a:t>
            </a:r>
            <a:r>
              <a:rPr lang="en-US" i="1" dirty="0" smtClean="0"/>
              <a:t>for citric acid, </a:t>
            </a:r>
            <a:r>
              <a:rPr lang="en-US" b="1" i="1" dirty="0" err="1" smtClean="0"/>
              <a:t>Acetobacter</a:t>
            </a:r>
            <a:r>
              <a:rPr lang="en-US" b="1" i="1" dirty="0" smtClean="0"/>
              <a:t> </a:t>
            </a:r>
            <a:r>
              <a:rPr lang="en-US" b="1" i="1" dirty="0" err="1" smtClean="0"/>
              <a:t>aceti</a:t>
            </a:r>
            <a:r>
              <a:rPr lang="en-US" b="1" i="1" dirty="0" smtClean="0"/>
              <a:t> </a:t>
            </a:r>
            <a:r>
              <a:rPr lang="en-US" i="1" dirty="0" smtClean="0"/>
              <a:t>for acetic acid, </a:t>
            </a:r>
            <a:r>
              <a:rPr lang="en-US" b="1" i="1" dirty="0" err="1" smtClean="0"/>
              <a:t>Rhizopus</a:t>
            </a:r>
            <a:r>
              <a:rPr lang="en-US" b="1" i="1" dirty="0" smtClean="0"/>
              <a:t> </a:t>
            </a:r>
            <a:r>
              <a:rPr lang="en-US" b="1" i="1" dirty="0" err="1" smtClean="0"/>
              <a:t>oryzae</a:t>
            </a:r>
            <a:r>
              <a:rPr lang="en-US" b="1" i="1" dirty="0" smtClean="0"/>
              <a:t> </a:t>
            </a:r>
            <a:r>
              <a:rPr lang="en-US" i="1" dirty="0" smtClean="0"/>
              <a:t>for </a:t>
            </a:r>
            <a:r>
              <a:rPr lang="en-US" i="1" dirty="0" err="1" smtClean="0"/>
              <a:t>fumaric</a:t>
            </a:r>
            <a:r>
              <a:rPr lang="en-US" i="1" dirty="0" smtClean="0"/>
              <a:t> acid, </a:t>
            </a:r>
            <a:r>
              <a:rPr lang="en-US" b="1" i="1" dirty="0" smtClean="0"/>
              <a:t>Clostridium </a:t>
            </a:r>
            <a:r>
              <a:rPr lang="en-US" b="1" i="1" dirty="0" err="1" smtClean="0"/>
              <a:t>butyricum</a:t>
            </a:r>
            <a:r>
              <a:rPr lang="en-US" b="1" i="1" dirty="0" smtClean="0"/>
              <a:t> </a:t>
            </a:r>
            <a:r>
              <a:rPr lang="en-US" i="1" dirty="0" smtClean="0"/>
              <a:t>for butyric acid and Lactobacillus for lactic acid</a:t>
            </a:r>
            <a:r>
              <a:rPr lang="en-US" b="1" i="1" dirty="0" smtClean="0"/>
              <a:t>. </a:t>
            </a:r>
            <a:endParaRPr lang="en-US" dirty="0"/>
          </a:p>
        </p:txBody>
      </p:sp>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Enzymes</a:t>
            </a:r>
            <a:endParaRPr lang="en-US" dirty="0"/>
          </a:p>
        </p:txBody>
      </p:sp>
      <p:sp>
        <p:nvSpPr>
          <p:cNvPr id="3" name="Content Placeholder 2"/>
          <p:cNvSpPr>
            <a:spLocks noGrp="1"/>
          </p:cNvSpPr>
          <p:nvPr>
            <p:ph idx="1"/>
          </p:nvPr>
        </p:nvSpPr>
        <p:spPr>
          <a:xfrm>
            <a:off x="533400" y="1371600"/>
            <a:ext cx="8229600" cy="4525963"/>
          </a:xfrm>
        </p:spPr>
        <p:txBody>
          <a:bodyPr>
            <a:normAutofit lnSpcReduction="10000"/>
          </a:bodyPr>
          <a:lstStyle/>
          <a:p>
            <a:r>
              <a:rPr lang="en-US" b="1" dirty="0" smtClean="0"/>
              <a:t>Lipases</a:t>
            </a:r>
            <a:r>
              <a:rPr lang="en-US" dirty="0" smtClean="0"/>
              <a:t> are used in detergent formulations and are used for removing oily stains</a:t>
            </a:r>
          </a:p>
          <a:p>
            <a:r>
              <a:rPr lang="en-US" dirty="0" smtClean="0"/>
              <a:t>Bottled juices are clarified by the use of </a:t>
            </a:r>
            <a:r>
              <a:rPr lang="en-US" b="1" dirty="0" err="1" smtClean="0"/>
              <a:t>pectinase</a:t>
            </a:r>
            <a:r>
              <a:rPr lang="en-US" b="1" dirty="0" smtClean="0"/>
              <a:t>, protease and </a:t>
            </a:r>
            <a:r>
              <a:rPr lang="en-US" b="1" dirty="0" err="1" smtClean="0"/>
              <a:t>cellulase</a:t>
            </a:r>
            <a:r>
              <a:rPr lang="en-US" b="1" dirty="0" smtClean="0"/>
              <a:t>.</a:t>
            </a:r>
            <a:endParaRPr lang="en-US" dirty="0" smtClean="0"/>
          </a:p>
          <a:p>
            <a:r>
              <a:rPr lang="en-US" b="1" dirty="0" smtClean="0"/>
              <a:t>Rennet</a:t>
            </a:r>
            <a:r>
              <a:rPr lang="en-US" dirty="0" smtClean="0"/>
              <a:t> can also be used to separate milk into solid curds for cheese making</a:t>
            </a:r>
          </a:p>
          <a:p>
            <a:r>
              <a:rPr lang="en-US" b="1" i="1" dirty="0" smtClean="0"/>
              <a:t>Streptococcus </a:t>
            </a:r>
            <a:r>
              <a:rPr lang="en-US" i="1" dirty="0" smtClean="0"/>
              <a:t>and genetically engineered </a:t>
            </a:r>
            <a:r>
              <a:rPr lang="en-US" b="1" i="1" dirty="0" smtClean="0"/>
              <a:t>Streptococci</a:t>
            </a:r>
            <a:r>
              <a:rPr lang="en-US" i="1" dirty="0" smtClean="0"/>
              <a:t> are used as “</a:t>
            </a:r>
            <a:r>
              <a:rPr lang="en-US" b="1" i="1" dirty="0" smtClean="0"/>
              <a:t>clot buster” </a:t>
            </a:r>
            <a:r>
              <a:rPr lang="en-US" i="1" dirty="0" smtClean="0"/>
              <a:t>for </a:t>
            </a:r>
            <a:r>
              <a:rPr lang="en-US" dirty="0" smtClean="0"/>
              <a:t>removing clots from the blood vessels. </a:t>
            </a:r>
            <a:endParaRPr lang="en-US"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lgerian" pitchFamily="82" charset="0"/>
              </a:rPr>
              <a:t>Microbes in household products</a:t>
            </a:r>
            <a:endParaRPr lang="en-US" dirty="0"/>
          </a:p>
        </p:txBody>
      </p:sp>
      <p:pic>
        <p:nvPicPr>
          <p:cNvPr id="4" name="Content Placeholder 3" descr="Microbes-Cheese-Production.png"/>
          <p:cNvPicPr>
            <a:picLocks noGrp="1" noChangeAspect="1"/>
          </p:cNvPicPr>
          <p:nvPr>
            <p:ph idx="1"/>
          </p:nvPr>
        </p:nvPicPr>
        <p:blipFill>
          <a:blip r:embed="rId2"/>
          <a:stretch>
            <a:fillRect/>
          </a:stretch>
        </p:blipFill>
        <p:spPr>
          <a:xfrm>
            <a:off x="1371600" y="1447800"/>
            <a:ext cx="6400800" cy="5234763"/>
          </a:xfrm>
        </p:spPr>
      </p:pic>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b="1" dirty="0" smtClean="0"/>
              <a:t>Bioactive molecules </a:t>
            </a:r>
            <a:endParaRPr lang="en-US" dirty="0"/>
          </a:p>
        </p:txBody>
      </p:sp>
      <p:sp>
        <p:nvSpPr>
          <p:cNvPr id="3" name="Content Placeholder 2"/>
          <p:cNvSpPr>
            <a:spLocks noGrp="1"/>
          </p:cNvSpPr>
          <p:nvPr>
            <p:ph idx="1"/>
          </p:nvPr>
        </p:nvSpPr>
        <p:spPr>
          <a:xfrm>
            <a:off x="533400" y="1752600"/>
            <a:ext cx="8229600" cy="4525963"/>
          </a:xfrm>
        </p:spPr>
        <p:txBody>
          <a:bodyPr/>
          <a:lstStyle/>
          <a:p>
            <a:r>
              <a:rPr lang="en-US" b="1" dirty="0" err="1" smtClean="0"/>
              <a:t>Cyclosporin</a:t>
            </a:r>
            <a:r>
              <a:rPr lang="en-US" b="1" dirty="0" smtClean="0"/>
              <a:t> A, </a:t>
            </a:r>
            <a:r>
              <a:rPr lang="en-US" dirty="0" smtClean="0"/>
              <a:t>an immunosuppressant used in organ transplantation is produced from the</a:t>
            </a:r>
            <a:r>
              <a:rPr lang="en-US" b="1" dirty="0" smtClean="0"/>
              <a:t> </a:t>
            </a:r>
            <a:r>
              <a:rPr lang="en-US" dirty="0" smtClean="0"/>
              <a:t>fungus</a:t>
            </a:r>
            <a:r>
              <a:rPr lang="en-US" b="1" dirty="0" smtClean="0"/>
              <a:t> </a:t>
            </a:r>
            <a:r>
              <a:rPr lang="en-US" b="1" i="1" dirty="0" err="1" smtClean="0"/>
              <a:t>Trichoderma</a:t>
            </a:r>
            <a:r>
              <a:rPr lang="en-US" b="1" i="1" dirty="0" smtClean="0"/>
              <a:t> </a:t>
            </a:r>
            <a:r>
              <a:rPr lang="en-US" b="1" i="1" dirty="0" err="1" smtClean="0"/>
              <a:t>polysporum.</a:t>
            </a:r>
            <a:r>
              <a:rPr lang="en-US" dirty="0" err="1" smtClean="0"/>
              <a:t>It</a:t>
            </a:r>
            <a:r>
              <a:rPr lang="en-US" dirty="0" smtClean="0"/>
              <a:t> is also used for its anti-inflammatory, anti-fungal and anti-parasitic properties. </a:t>
            </a:r>
            <a:r>
              <a:rPr lang="en-US" b="1" i="1" dirty="0" smtClean="0"/>
              <a:t> </a:t>
            </a:r>
            <a:endParaRPr lang="en-US" dirty="0" smtClean="0"/>
          </a:p>
          <a:p>
            <a:r>
              <a:rPr lang="en-US" b="1" dirty="0" err="1" smtClean="0"/>
              <a:t>Statins</a:t>
            </a:r>
            <a:r>
              <a:rPr lang="en-US" b="1" dirty="0" smtClean="0"/>
              <a:t> </a:t>
            </a:r>
            <a:r>
              <a:rPr lang="en-US" dirty="0" smtClean="0"/>
              <a:t>produced by the yeast </a:t>
            </a:r>
            <a:r>
              <a:rPr lang="en-US" b="1" i="1" dirty="0" err="1" smtClean="0"/>
              <a:t>Monascus</a:t>
            </a:r>
            <a:r>
              <a:rPr lang="en-US" b="1" i="1" dirty="0" smtClean="0"/>
              <a:t> </a:t>
            </a:r>
            <a:r>
              <a:rPr lang="en-US" b="1" i="1" dirty="0" err="1" smtClean="0"/>
              <a:t>purpureus</a:t>
            </a:r>
            <a:r>
              <a:rPr lang="en-US" b="1" i="1" dirty="0" smtClean="0"/>
              <a:t> </a:t>
            </a:r>
            <a:r>
              <a:rPr lang="en-US" i="1" dirty="0" smtClean="0"/>
              <a:t>have been used to lower blood cholesterol levels. </a:t>
            </a:r>
            <a:endParaRPr lang="en-US" dirty="0"/>
          </a:p>
        </p:txBody>
      </p:sp>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r>
              <a:rPr lang="en-US" dirty="0" smtClean="0"/>
              <a:t/>
            </a:r>
            <a:br>
              <a:rPr lang="en-US" dirty="0" smtClean="0"/>
            </a:br>
            <a:r>
              <a:rPr lang="en-US" sz="4900" b="1" dirty="0" smtClean="0"/>
              <a:t>Wastewater treatment </a:t>
            </a:r>
            <a:endParaRPr lang="en-US" sz="4900" dirty="0"/>
          </a:p>
        </p:txBody>
      </p:sp>
      <p:sp>
        <p:nvSpPr>
          <p:cNvPr id="3" name="Content Placeholder 2"/>
          <p:cNvSpPr>
            <a:spLocks noGrp="1"/>
          </p:cNvSpPr>
          <p:nvPr>
            <p:ph idx="1"/>
          </p:nvPr>
        </p:nvSpPr>
        <p:spPr>
          <a:xfrm>
            <a:off x="762000" y="4495800"/>
            <a:ext cx="8001000" cy="2209800"/>
          </a:xfrm>
        </p:spPr>
        <p:txBody>
          <a:bodyPr>
            <a:normAutofit fontScale="92500" lnSpcReduction="20000"/>
          </a:bodyPr>
          <a:lstStyle/>
          <a:p>
            <a:endParaRPr lang="en-US" dirty="0" smtClean="0"/>
          </a:p>
          <a:p>
            <a:r>
              <a:rPr lang="en-US" dirty="0" smtClean="0"/>
              <a:t>To reduce organic and inorganic components in wastewater to a level that it </a:t>
            </a:r>
            <a:r>
              <a:rPr lang="en-US" dirty="0" smtClean="0"/>
              <a:t>no longer </a:t>
            </a:r>
            <a:r>
              <a:rPr lang="en-US" dirty="0" smtClean="0"/>
              <a:t>supports microbial growth and to eliminate other potentially toxic materials.  </a:t>
            </a:r>
            <a:endParaRPr lang="en-US" dirty="0"/>
          </a:p>
        </p:txBody>
      </p:sp>
      <p:pic>
        <p:nvPicPr>
          <p:cNvPr id="1026" name="Picture 2"/>
          <p:cNvPicPr>
            <a:picLocks noChangeAspect="1" noChangeArrowheads="1"/>
          </p:cNvPicPr>
          <p:nvPr/>
        </p:nvPicPr>
        <p:blipFill>
          <a:blip r:embed="rId2"/>
          <a:srcRect l="1629" r="3885"/>
          <a:stretch>
            <a:fillRect/>
          </a:stretch>
        </p:blipFill>
        <p:spPr bwMode="auto">
          <a:xfrm>
            <a:off x="152400" y="685800"/>
            <a:ext cx="8839200" cy="4038600"/>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normAutofit fontScale="90000"/>
          </a:bodyPr>
          <a:lstStyle/>
          <a:p>
            <a:r>
              <a:rPr lang="en-US" dirty="0" smtClean="0"/>
              <a:t/>
            </a:r>
            <a:br>
              <a:rPr lang="en-US" dirty="0" smtClean="0"/>
            </a:br>
            <a:r>
              <a:rPr lang="en-US" sz="4900" b="1" dirty="0" smtClean="0"/>
              <a:t>Primary treatment </a:t>
            </a:r>
            <a:endParaRPr lang="en-US" sz="4900" dirty="0"/>
          </a:p>
        </p:txBody>
      </p:sp>
      <p:pic>
        <p:nvPicPr>
          <p:cNvPr id="4" name="Content Placeholder 3" descr="hqdefault.jpg"/>
          <p:cNvPicPr>
            <a:picLocks noGrp="1" noChangeAspect="1"/>
          </p:cNvPicPr>
          <p:nvPr>
            <p:ph idx="1"/>
          </p:nvPr>
        </p:nvPicPr>
        <p:blipFill>
          <a:blip r:embed="rId2"/>
          <a:srcRect l="8333" t="26227" r="20000" b="15995"/>
          <a:stretch>
            <a:fillRect/>
          </a:stretch>
        </p:blipFill>
        <p:spPr>
          <a:xfrm>
            <a:off x="1524000" y="762000"/>
            <a:ext cx="6172200" cy="3732028"/>
          </a:xfrm>
        </p:spPr>
      </p:pic>
      <p:sp>
        <p:nvSpPr>
          <p:cNvPr id="5" name="Rectangle 4"/>
          <p:cNvSpPr/>
          <p:nvPr/>
        </p:nvSpPr>
        <p:spPr>
          <a:xfrm>
            <a:off x="914400" y="4419600"/>
            <a:ext cx="7543800" cy="2092881"/>
          </a:xfrm>
          <a:prstGeom prst="rect">
            <a:avLst/>
          </a:prstGeom>
        </p:spPr>
        <p:txBody>
          <a:bodyPr wrap="square">
            <a:spAutoFit/>
          </a:bodyPr>
          <a:lstStyle/>
          <a:p>
            <a:endParaRPr lang="en-US" dirty="0" smtClean="0"/>
          </a:p>
          <a:p>
            <a:pPr>
              <a:buFont typeface="Wingdings" pitchFamily="2" charset="2"/>
              <a:buChar char="Ø"/>
            </a:pPr>
            <a:r>
              <a:rPr lang="en-US" sz="2800" dirty="0" smtClean="0"/>
              <a:t>Primary treatment involves the physical removal of solid and particulate organic and inorganic materials from the sewage through filtration and sedimentation</a:t>
            </a:r>
            <a:r>
              <a:rPr lang="en-US" dirty="0" smtClean="0"/>
              <a:t>. </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
            </a:r>
            <a:br>
              <a:rPr lang="en-US" dirty="0" smtClean="0"/>
            </a:br>
            <a:r>
              <a:rPr lang="en-US" sz="4900" b="1" dirty="0" smtClean="0"/>
              <a:t>Secondary treatment or biological treatment </a:t>
            </a:r>
            <a:endParaRPr lang="en-US" sz="4900" dirty="0"/>
          </a:p>
        </p:txBody>
      </p:sp>
      <p:pic>
        <p:nvPicPr>
          <p:cNvPr id="4" name="Content Placeholder 3" descr="WastewaterAeration.jpg"/>
          <p:cNvPicPr>
            <a:picLocks noGrp="1" noChangeAspect="1"/>
          </p:cNvPicPr>
          <p:nvPr>
            <p:ph idx="1"/>
          </p:nvPr>
        </p:nvPicPr>
        <p:blipFill>
          <a:blip r:embed="rId2"/>
          <a:stretch>
            <a:fillRect/>
          </a:stretch>
        </p:blipFill>
        <p:spPr>
          <a:xfrm>
            <a:off x="762000" y="1371600"/>
            <a:ext cx="7874000" cy="2794000"/>
          </a:xfrm>
        </p:spPr>
      </p:pic>
      <p:sp>
        <p:nvSpPr>
          <p:cNvPr id="6" name="Rectangle 5"/>
          <p:cNvSpPr/>
          <p:nvPr/>
        </p:nvSpPr>
        <p:spPr>
          <a:xfrm>
            <a:off x="609600" y="3962400"/>
            <a:ext cx="8077200" cy="3693319"/>
          </a:xfrm>
          <a:prstGeom prst="rect">
            <a:avLst/>
          </a:prstGeom>
        </p:spPr>
        <p:txBody>
          <a:bodyPr wrap="square">
            <a:spAutoFit/>
          </a:bodyPr>
          <a:lstStyle/>
          <a:p>
            <a:endParaRPr lang="en-US" dirty="0" smtClean="0"/>
          </a:p>
          <a:p>
            <a:pPr>
              <a:buFont typeface="Arial" pitchFamily="34" charset="0"/>
              <a:buChar char="•"/>
            </a:pPr>
            <a:r>
              <a:rPr lang="en-US" sz="2400" dirty="0" smtClean="0"/>
              <a:t> The primary effluent is passed into large aeration tanks where it is constantly agitated mechanically and air is pumped into it.</a:t>
            </a:r>
          </a:p>
          <a:p>
            <a:pPr>
              <a:buFont typeface="Arial" pitchFamily="34" charset="0"/>
              <a:buChar char="•"/>
            </a:pPr>
            <a:r>
              <a:rPr lang="en-US" sz="2400" dirty="0" smtClean="0"/>
              <a:t>This allows vigorous growth of useful aerobic microbes into </a:t>
            </a:r>
            <a:r>
              <a:rPr lang="en-US" sz="2400" dirty="0" err="1" smtClean="0"/>
              <a:t>floc</a:t>
            </a:r>
            <a:endParaRPr lang="en-US" sz="2400" dirty="0" smtClean="0"/>
          </a:p>
          <a:p>
            <a:pPr>
              <a:buFont typeface="Arial" pitchFamily="34" charset="0"/>
              <a:buChar char="•"/>
            </a:pPr>
            <a:r>
              <a:rPr lang="en-US" sz="2400" dirty="0" smtClean="0"/>
              <a:t>This significantly reduces the BOD (Biochemical oxygen demand or Biological oxygen demand </a:t>
            </a:r>
          </a:p>
          <a:p>
            <a:endParaRPr lang="en-US" sz="2400" dirty="0" smtClean="0"/>
          </a:p>
          <a:p>
            <a:r>
              <a:rPr lang="en-US" sz="2400" dirty="0" smtClean="0"/>
              <a:t> </a:t>
            </a:r>
          </a:p>
          <a:p>
            <a:endParaRPr lang="en-US" sz="2400" dirty="0"/>
          </a:p>
        </p:txBody>
      </p:sp>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en-US" dirty="0" smtClean="0"/>
              <a:t/>
            </a:r>
            <a:br>
              <a:rPr lang="en-US" dirty="0" smtClean="0"/>
            </a:br>
            <a:r>
              <a:rPr lang="en-US" sz="4900" b="1" dirty="0" smtClean="0"/>
              <a:t>Tertiary treatment </a:t>
            </a:r>
            <a:endParaRPr lang="en-US" sz="4900" dirty="0"/>
          </a:p>
        </p:txBody>
      </p:sp>
      <p:sp>
        <p:nvSpPr>
          <p:cNvPr id="3" name="Content Placeholder 2"/>
          <p:cNvSpPr>
            <a:spLocks noGrp="1"/>
          </p:cNvSpPr>
          <p:nvPr>
            <p:ph idx="1"/>
          </p:nvPr>
        </p:nvSpPr>
        <p:spPr>
          <a:xfrm>
            <a:off x="609600" y="1676400"/>
            <a:ext cx="8229600" cy="4525963"/>
          </a:xfrm>
        </p:spPr>
        <p:txBody>
          <a:bodyPr>
            <a:normAutofit fontScale="92500"/>
          </a:bodyPr>
          <a:lstStyle/>
          <a:p>
            <a:r>
              <a:rPr lang="en-US" dirty="0" smtClean="0"/>
              <a:t>Final process that improves the quality of the waste water before it is reused, recycled or released into natural water bodies.</a:t>
            </a:r>
          </a:p>
          <a:p>
            <a:r>
              <a:rPr lang="en-US" dirty="0" smtClean="0"/>
              <a:t>This treatment removes the remaining inorganic compounds and substances, such as nitrogen and phosphorus.  </a:t>
            </a:r>
          </a:p>
          <a:p>
            <a:r>
              <a:rPr lang="en-US" dirty="0" smtClean="0"/>
              <a:t>UV is an ideal disinfectant for wastewater since it does not alter the water quality and also inactivates chlorine-resistant microorganisms .</a:t>
            </a:r>
            <a:endParaRPr lang="en-US" dirty="0"/>
          </a:p>
        </p:txBody>
      </p:sp>
    </p:spTree>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639762"/>
          </a:xfrm>
        </p:spPr>
        <p:txBody>
          <a:bodyPr>
            <a:normAutofit fontScale="90000"/>
          </a:bodyPr>
          <a:lstStyle/>
          <a:p>
            <a:r>
              <a:rPr lang="en-US" dirty="0" smtClean="0"/>
              <a:t/>
            </a:r>
            <a:br>
              <a:rPr lang="en-US" dirty="0" smtClean="0"/>
            </a:br>
            <a:r>
              <a:rPr lang="en-US" sz="4900" dirty="0" smtClean="0"/>
              <a:t>Chlorination system </a:t>
            </a:r>
            <a:endParaRPr lang="en-US" sz="4900" dirty="0"/>
          </a:p>
        </p:txBody>
      </p:sp>
      <p:pic>
        <p:nvPicPr>
          <p:cNvPr id="4" name="Content Placeholder 3" descr="images.png"/>
          <p:cNvPicPr>
            <a:picLocks noGrp="1" noChangeAspect="1"/>
          </p:cNvPicPr>
          <p:nvPr>
            <p:ph idx="1"/>
          </p:nvPr>
        </p:nvPicPr>
        <p:blipFill>
          <a:blip r:embed="rId2"/>
          <a:stretch>
            <a:fillRect/>
          </a:stretch>
        </p:blipFill>
        <p:spPr>
          <a:xfrm>
            <a:off x="1371600" y="1174934"/>
            <a:ext cx="6553200" cy="5683066"/>
          </a:xfrm>
        </p:spPr>
      </p:pic>
    </p:spTree>
  </p:cSld>
  <p:clrMapOvr>
    <a:masterClrMapping/>
  </p:clrMapOvr>
  <p:transition>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sz="4900" b="1" dirty="0" smtClean="0"/>
              <a:t>National river conservation plan</a:t>
            </a:r>
            <a:r>
              <a:rPr lang="en-US" dirty="0" smtClean="0"/>
              <a:t> (NRCP) </a:t>
            </a:r>
            <a:endParaRPr lang="en-US" dirty="0"/>
          </a:p>
        </p:txBody>
      </p:sp>
      <p:sp>
        <p:nvSpPr>
          <p:cNvPr id="3" name="Content Placeholder 2"/>
          <p:cNvSpPr>
            <a:spLocks noGrp="1"/>
          </p:cNvSpPr>
          <p:nvPr>
            <p:ph idx="1"/>
          </p:nvPr>
        </p:nvSpPr>
        <p:spPr/>
        <p:txBody>
          <a:bodyPr>
            <a:normAutofit/>
          </a:bodyPr>
          <a:lstStyle/>
          <a:p>
            <a:endParaRPr lang="en-US" dirty="0" smtClean="0"/>
          </a:p>
          <a:p>
            <a:r>
              <a:rPr lang="en-US" dirty="0" smtClean="0"/>
              <a:t>To capture the raw sewage flowing into the river through open drains and divert them for treatment. </a:t>
            </a:r>
          </a:p>
          <a:p>
            <a:r>
              <a:rPr lang="en-US" dirty="0" smtClean="0"/>
              <a:t>Setting up sewage treatment plants for treating the diverted sewage. </a:t>
            </a:r>
          </a:p>
          <a:p>
            <a:r>
              <a:rPr lang="en-US" dirty="0" smtClean="0"/>
              <a:t>Construction of low cost sanitation toilets to prevent open defecation on river banks. </a:t>
            </a:r>
          </a:p>
        </p:txBody>
      </p:sp>
    </p:spTree>
  </p:cSld>
  <p:clrMapOvr>
    <a:masterClrMapping/>
  </p:clrMapOvr>
  <p:transition>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8229600" cy="1143000"/>
          </a:xfrm>
        </p:spPr>
        <p:txBody>
          <a:bodyPr>
            <a:normAutofit/>
          </a:bodyPr>
          <a:lstStyle/>
          <a:p>
            <a:r>
              <a:rPr lang="en-US" sz="4900" b="1" dirty="0" smtClean="0"/>
              <a:t>Microbial fuel cell</a:t>
            </a:r>
            <a:endParaRPr lang="en-US" sz="4900" dirty="0"/>
          </a:p>
        </p:txBody>
      </p:sp>
      <p:pic>
        <p:nvPicPr>
          <p:cNvPr id="2050" name="Picture 2"/>
          <p:cNvPicPr>
            <a:picLocks noChangeAspect="1" noChangeArrowheads="1"/>
          </p:cNvPicPr>
          <p:nvPr/>
        </p:nvPicPr>
        <p:blipFill>
          <a:blip r:embed="rId2"/>
          <a:srcRect/>
          <a:stretch>
            <a:fillRect/>
          </a:stretch>
        </p:blipFill>
        <p:spPr bwMode="auto">
          <a:xfrm>
            <a:off x="914400" y="762000"/>
            <a:ext cx="7467600" cy="5569294"/>
          </a:xfrm>
          <a:prstGeom prst="rect">
            <a:avLst/>
          </a:prstGeom>
          <a:noFill/>
          <a:ln w="9525">
            <a:noFill/>
            <a:miter lim="800000"/>
            <a:headEnd/>
            <a:tailEnd/>
          </a:ln>
          <a:effectLst/>
        </p:spPr>
      </p:pic>
    </p:spTree>
  </p:cSld>
  <p:clrMapOvr>
    <a:masterClrMapping/>
  </p:clrMapOvr>
  <p:transition>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Microbial fuel cell</a:t>
            </a:r>
            <a:endParaRPr lang="en-US" dirty="0"/>
          </a:p>
        </p:txBody>
      </p:sp>
      <p:sp>
        <p:nvSpPr>
          <p:cNvPr id="3" name="Content Placeholder 2"/>
          <p:cNvSpPr>
            <a:spLocks noGrp="1"/>
          </p:cNvSpPr>
          <p:nvPr>
            <p:ph idx="1"/>
          </p:nvPr>
        </p:nvSpPr>
        <p:spPr/>
        <p:txBody>
          <a:bodyPr>
            <a:normAutofit/>
          </a:bodyPr>
          <a:lstStyle/>
          <a:p>
            <a:r>
              <a:rPr lang="en-US" dirty="0" smtClean="0"/>
              <a:t>A microbial fuel cell is a bio-electrochemical system that drives an electric current by using bacteria found in nature.</a:t>
            </a:r>
          </a:p>
          <a:p>
            <a:r>
              <a:rPr lang="en-US" dirty="0" smtClean="0"/>
              <a:t>It work by allowing bacteria to oxidize and reduce organic molecules  </a:t>
            </a:r>
          </a:p>
          <a:p>
            <a:r>
              <a:rPr lang="en-US" dirty="0" smtClean="0"/>
              <a:t>Bacterial respiration is basically one big </a:t>
            </a:r>
            <a:r>
              <a:rPr lang="en-US" dirty="0" err="1" smtClean="0"/>
              <a:t>redox</a:t>
            </a:r>
            <a:r>
              <a:rPr lang="en-US" dirty="0" smtClean="0"/>
              <a:t> reaction in which electrons are being moved around. </a:t>
            </a:r>
            <a:endParaRPr lang="en-US" dirty="0"/>
          </a:p>
        </p:txBody>
      </p:sp>
    </p:spTree>
  </p:cSld>
  <p:clrMapOvr>
    <a:masterClrMapping/>
  </p:clrMapOvr>
  <p:transition>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4525963"/>
          </a:xfrm>
        </p:spPr>
        <p:txBody>
          <a:bodyPr>
            <a:normAutofit/>
          </a:bodyPr>
          <a:lstStyle/>
          <a:p>
            <a:r>
              <a:rPr lang="en-US" dirty="0" smtClean="0"/>
              <a:t>A MFC consists of an anode and a cathode separated by a proton exchange membrane. </a:t>
            </a:r>
          </a:p>
          <a:p>
            <a:r>
              <a:rPr lang="en-US" dirty="0" smtClean="0"/>
              <a:t>Microbes at the anode oxidize the organic fuel generating protons which pass through the membrane to the cathode and the electrons pass through the anode to the external circuit to generate </a:t>
            </a:r>
            <a:r>
              <a:rPr lang="en-US" dirty="0" smtClean="0"/>
              <a:t>current. </a:t>
            </a:r>
            <a:endParaRPr lang="en-US" dirty="0"/>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endParaRPr lang="en-US" dirty="0">
              <a:latin typeface="Algerian" pitchFamily="82" charset="0"/>
            </a:endParaRPr>
          </a:p>
        </p:txBody>
      </p:sp>
      <p:sp>
        <p:nvSpPr>
          <p:cNvPr id="3" name="Content Placeholder 2"/>
          <p:cNvSpPr>
            <a:spLocks noGrp="1"/>
          </p:cNvSpPr>
          <p:nvPr>
            <p:ph idx="1"/>
          </p:nvPr>
        </p:nvSpPr>
        <p:spPr>
          <a:xfrm>
            <a:off x="1066800" y="-533400"/>
            <a:ext cx="6096000" cy="1981200"/>
          </a:xfrm>
        </p:spPr>
        <p:txBody>
          <a:bodyPr>
            <a:normAutofit lnSpcReduction="10000"/>
          </a:bodyPr>
          <a:lstStyle/>
          <a:p>
            <a:endParaRPr lang="en-US" dirty="0" smtClean="0"/>
          </a:p>
          <a:p>
            <a:pPr algn="ctr">
              <a:buNone/>
            </a:pPr>
            <a:r>
              <a:rPr lang="en-US" sz="4000" b="1" dirty="0" smtClean="0"/>
              <a:t>    </a:t>
            </a:r>
            <a:r>
              <a:rPr lang="en-US" sz="4400" b="1" dirty="0" smtClean="0"/>
              <a:t>Curd</a:t>
            </a:r>
            <a:endParaRPr lang="en-US" sz="4400" b="1" dirty="0" smtClean="0"/>
          </a:p>
          <a:p>
            <a:pPr algn="ctr">
              <a:buNone/>
            </a:pPr>
            <a:r>
              <a:rPr lang="en-US" sz="4000" b="1" i="1" dirty="0" smtClean="0"/>
              <a:t> </a:t>
            </a:r>
            <a:r>
              <a:rPr lang="en-US" sz="4000" i="1" dirty="0" err="1" smtClean="0"/>
              <a:t>Lactobacillus.sp</a:t>
            </a:r>
            <a:r>
              <a:rPr lang="en-US" sz="4000" b="1" i="1" dirty="0" smtClean="0"/>
              <a:t> </a:t>
            </a:r>
            <a:endParaRPr lang="en-US" sz="4000" dirty="0" smtClean="0"/>
          </a:p>
          <a:p>
            <a:pPr>
              <a:buNone/>
            </a:pPr>
            <a:endParaRPr lang="en-US" dirty="0"/>
          </a:p>
        </p:txBody>
      </p:sp>
      <p:pic>
        <p:nvPicPr>
          <p:cNvPr id="4" name="Picture 3" descr="lactobacillus-acidophilus-500x500.jpg"/>
          <p:cNvPicPr>
            <a:picLocks noChangeAspect="1"/>
          </p:cNvPicPr>
          <p:nvPr/>
        </p:nvPicPr>
        <p:blipFill>
          <a:blip r:embed="rId3"/>
          <a:stretch>
            <a:fillRect/>
          </a:stretch>
        </p:blipFill>
        <p:spPr>
          <a:xfrm>
            <a:off x="228600" y="1371600"/>
            <a:ext cx="3810000" cy="2895600"/>
          </a:xfrm>
          <a:prstGeom prst="rect">
            <a:avLst/>
          </a:prstGeom>
        </p:spPr>
      </p:pic>
      <p:pic>
        <p:nvPicPr>
          <p:cNvPr id="5" name="Picture 4" descr="curd-padham.jpg"/>
          <p:cNvPicPr>
            <a:picLocks noChangeAspect="1"/>
          </p:cNvPicPr>
          <p:nvPr/>
        </p:nvPicPr>
        <p:blipFill>
          <a:blip r:embed="rId4"/>
          <a:stretch>
            <a:fillRect/>
          </a:stretch>
        </p:blipFill>
        <p:spPr>
          <a:xfrm>
            <a:off x="4267199" y="1371600"/>
            <a:ext cx="4120995" cy="2895600"/>
          </a:xfrm>
          <a:prstGeom prst="rect">
            <a:avLst/>
          </a:prstGeom>
        </p:spPr>
      </p:pic>
      <p:sp>
        <p:nvSpPr>
          <p:cNvPr id="6" name="Rectangle 5"/>
          <p:cNvSpPr/>
          <p:nvPr/>
        </p:nvSpPr>
        <p:spPr>
          <a:xfrm>
            <a:off x="762000" y="4495800"/>
            <a:ext cx="7467600" cy="1661993"/>
          </a:xfrm>
          <a:prstGeom prst="rect">
            <a:avLst/>
          </a:prstGeom>
        </p:spPr>
        <p:txBody>
          <a:bodyPr wrap="square">
            <a:spAutoFit/>
          </a:bodyPr>
          <a:lstStyle/>
          <a:p>
            <a:endParaRPr lang="en-US" dirty="0" smtClean="0"/>
          </a:p>
          <a:p>
            <a:pPr>
              <a:buFont typeface="Wingdings" pitchFamily="2" charset="2"/>
              <a:buChar char="Ø"/>
            </a:pPr>
            <a:r>
              <a:rPr lang="en-US" sz="2800" dirty="0" smtClean="0"/>
              <a:t> The </a:t>
            </a:r>
            <a:r>
              <a:rPr lang="en-US" sz="2800" dirty="0" smtClean="0"/>
              <a:t>lactic acid bacteria grows in milk and convert it into curd, there by digesting the milk protein casein. </a:t>
            </a:r>
            <a:endParaRPr lang="en-US" sz="2800" dirty="0"/>
          </a:p>
        </p:txBody>
      </p:sp>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1143000"/>
          </a:xfrm>
        </p:spPr>
        <p:txBody>
          <a:bodyPr/>
          <a:lstStyle/>
          <a:p>
            <a:r>
              <a:rPr lang="en-US" b="1" dirty="0" smtClean="0"/>
              <a:t>Microbial fuel cell</a:t>
            </a:r>
            <a:endParaRPr lang="en-US" dirty="0"/>
          </a:p>
        </p:txBody>
      </p:sp>
      <p:pic>
        <p:nvPicPr>
          <p:cNvPr id="7" name="Plant-MFC annimatie.mp4">
            <a:hlinkClick r:id="" action="ppaction://media"/>
          </p:cNvPr>
          <p:cNvPicPr>
            <a:picLocks noGrp="1" noRot="1" noChangeAspect="1"/>
          </p:cNvPicPr>
          <p:nvPr>
            <p:ph idx="1"/>
            <a:videoFile r:link="rId1"/>
          </p:nvPr>
        </p:nvPicPr>
        <p:blipFill>
          <a:blip r:embed="rId3"/>
          <a:stretch>
            <a:fillRect/>
          </a:stretch>
        </p:blipFill>
        <p:spPr>
          <a:xfrm>
            <a:off x="1066800" y="914400"/>
            <a:ext cx="7010400" cy="5257800"/>
          </a:xfrm>
          <a:prstGeom prst="rect">
            <a:avLst/>
          </a:prstGeom>
        </p:spPr>
      </p:pic>
    </p:spTree>
  </p:cSld>
  <p:clrMapOvr>
    <a:masterClrMapping/>
  </p:clrMapOvr>
  <p:transition>
    <p:dissolve/>
  </p:transition>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p:cTn id="7"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Autofit/>
          </a:bodyPr>
          <a:lstStyle/>
          <a:p>
            <a:r>
              <a:rPr lang="en-US" dirty="0" smtClean="0"/>
              <a:t/>
            </a:r>
            <a:br>
              <a:rPr lang="en-US" dirty="0" smtClean="0"/>
            </a:br>
            <a:r>
              <a:rPr lang="en-US" b="1" dirty="0" smtClean="0"/>
              <a:t>Microbes in the production of biogas </a:t>
            </a:r>
            <a:endParaRPr lang="en-US" dirty="0"/>
          </a:p>
        </p:txBody>
      </p:sp>
      <p:sp>
        <p:nvSpPr>
          <p:cNvPr id="3" name="Content Placeholder 2"/>
          <p:cNvSpPr>
            <a:spLocks noGrp="1"/>
          </p:cNvSpPr>
          <p:nvPr>
            <p:ph idx="1"/>
          </p:nvPr>
        </p:nvSpPr>
        <p:spPr/>
        <p:txBody>
          <a:bodyPr>
            <a:normAutofit lnSpcReduction="10000"/>
          </a:bodyPr>
          <a:lstStyle/>
          <a:p>
            <a:r>
              <a:rPr lang="en-US" dirty="0" smtClean="0"/>
              <a:t>Biogas is a mixture of different gases produced by the breakdown of organic matter in the absence of </a:t>
            </a:r>
            <a:r>
              <a:rPr lang="en-US" dirty="0" smtClean="0"/>
              <a:t>oxygen. </a:t>
            </a:r>
            <a:endParaRPr lang="en-US" dirty="0" smtClean="0"/>
          </a:p>
          <a:p>
            <a:r>
              <a:rPr lang="en-US" dirty="0" smtClean="0"/>
              <a:t>Biogas is produced under </a:t>
            </a:r>
            <a:r>
              <a:rPr lang="en-US" b="1" dirty="0" smtClean="0"/>
              <a:t>anaerobic condition</a:t>
            </a:r>
            <a:r>
              <a:rPr lang="en-US" dirty="0" smtClean="0"/>
              <a:t>, when the organic materials are converted through microbiological reactions into gas and organic fertilizer. </a:t>
            </a:r>
          </a:p>
          <a:p>
            <a:r>
              <a:rPr lang="en-US" dirty="0" smtClean="0"/>
              <a:t>Biogas primarily consists of </a:t>
            </a:r>
            <a:r>
              <a:rPr lang="en-US" b="1" dirty="0" smtClean="0"/>
              <a:t>methane</a:t>
            </a:r>
            <a:r>
              <a:rPr lang="en-US" dirty="0" smtClean="0"/>
              <a:t> (63 percent), along with </a:t>
            </a:r>
            <a:r>
              <a:rPr lang="en-US" b="1" dirty="0" smtClean="0"/>
              <a:t>CO2</a:t>
            </a:r>
            <a:r>
              <a:rPr lang="en-US" dirty="0" smtClean="0"/>
              <a:t> and </a:t>
            </a:r>
            <a:r>
              <a:rPr lang="en-US" b="1" dirty="0" smtClean="0"/>
              <a:t>hydrogen.</a:t>
            </a:r>
            <a:r>
              <a:rPr lang="en-US" dirty="0" smtClean="0"/>
              <a:t> </a:t>
            </a:r>
            <a:endParaRPr lang="en-US" dirty="0"/>
          </a:p>
        </p:txBody>
      </p:sp>
    </p:spTree>
  </p:cSld>
  <p:clrMapOvr>
    <a:masterClrMapping/>
  </p:clrMapOvr>
  <p:transition>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0"/>
            <a:ext cx="8229600" cy="6477000"/>
          </a:xfrm>
        </p:spPr>
        <p:txBody>
          <a:bodyPr>
            <a:normAutofit lnSpcReduction="10000"/>
          </a:bodyPr>
          <a:lstStyle/>
          <a:p>
            <a:endParaRPr lang="en-US" dirty="0" smtClean="0"/>
          </a:p>
          <a:p>
            <a:r>
              <a:rPr lang="en-US" dirty="0" smtClean="0"/>
              <a:t> Methane </a:t>
            </a:r>
            <a:r>
              <a:rPr lang="en-US" dirty="0" smtClean="0"/>
              <a:t>producing bacteria are called </a:t>
            </a:r>
            <a:r>
              <a:rPr lang="en-US" b="1" dirty="0" err="1" smtClean="0"/>
              <a:t>methanogens</a:t>
            </a:r>
            <a:r>
              <a:rPr lang="en-US" b="1" dirty="0" smtClean="0"/>
              <a:t> </a:t>
            </a:r>
            <a:r>
              <a:rPr lang="en-US" dirty="0" smtClean="0"/>
              <a:t>and one such common bacterium is </a:t>
            </a:r>
            <a:r>
              <a:rPr lang="en-US" b="1" i="1" dirty="0" err="1" smtClean="0"/>
              <a:t>Methanobacterium</a:t>
            </a:r>
            <a:r>
              <a:rPr lang="en-US" b="1" i="1" dirty="0" smtClean="0"/>
              <a:t> </a:t>
            </a:r>
            <a:endParaRPr lang="en-US" dirty="0" smtClean="0"/>
          </a:p>
          <a:p>
            <a:r>
              <a:rPr lang="en-US" dirty="0" smtClean="0"/>
              <a:t> The </a:t>
            </a:r>
            <a:r>
              <a:rPr lang="en-US" dirty="0" smtClean="0"/>
              <a:t>excreta of cattle called dung is commonly called “</a:t>
            </a:r>
            <a:r>
              <a:rPr lang="en-US" b="1" dirty="0" err="1" smtClean="0"/>
              <a:t>Gobar</a:t>
            </a:r>
            <a:r>
              <a:rPr lang="en-US" b="1" dirty="0" smtClean="0"/>
              <a:t>”.</a:t>
            </a:r>
          </a:p>
          <a:p>
            <a:r>
              <a:rPr lang="en-US" dirty="0" smtClean="0"/>
              <a:t> </a:t>
            </a:r>
            <a:r>
              <a:rPr lang="en-US" dirty="0" err="1" smtClean="0"/>
              <a:t>Gobar</a:t>
            </a:r>
            <a:r>
              <a:rPr lang="en-US" dirty="0" smtClean="0"/>
              <a:t> </a:t>
            </a:r>
            <a:r>
              <a:rPr lang="en-US" dirty="0" smtClean="0"/>
              <a:t>gas is generated by the anaerobic decomposition of cattle dung. </a:t>
            </a:r>
            <a:r>
              <a:rPr lang="en-US" b="1" dirty="0" smtClean="0"/>
              <a:t> </a:t>
            </a:r>
            <a:endParaRPr lang="en-US" dirty="0" smtClean="0"/>
          </a:p>
          <a:p>
            <a:r>
              <a:rPr lang="en-US" dirty="0" smtClean="0"/>
              <a:t> The </a:t>
            </a:r>
            <a:r>
              <a:rPr lang="en-US" dirty="0" smtClean="0"/>
              <a:t>technology of biogas production was developed in India mainly due to the efforts of </a:t>
            </a:r>
            <a:r>
              <a:rPr lang="en-US" b="1" dirty="0" smtClean="0"/>
              <a:t>Indian Agricultural Research Institute </a:t>
            </a:r>
            <a:r>
              <a:rPr lang="en-US" dirty="0" smtClean="0"/>
              <a:t>(IARI) and </a:t>
            </a:r>
            <a:r>
              <a:rPr lang="en-US" b="1" dirty="0" err="1" smtClean="0"/>
              <a:t>Khadi</a:t>
            </a:r>
            <a:r>
              <a:rPr lang="en-US" b="1" dirty="0" smtClean="0"/>
              <a:t> and Village Industries Commission </a:t>
            </a:r>
            <a:r>
              <a:rPr lang="en-US" dirty="0" smtClean="0"/>
              <a:t>(KVIC). </a:t>
            </a:r>
            <a:r>
              <a:rPr lang="en-US" dirty="0" smtClean="0"/>
              <a:t>   </a:t>
            </a:r>
            <a:endParaRPr lang="en-US" dirty="0"/>
          </a:p>
        </p:txBody>
      </p:sp>
    </p:spTree>
  </p:cSld>
  <p:clrMapOvr>
    <a:masterClrMapping/>
  </p:clrMapOvr>
  <p:transition>
    <p:wipe dir="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lstStyle/>
          <a:p>
            <a:pPr algn="l"/>
            <a:r>
              <a:rPr lang="en-US" dirty="0" smtClean="0"/>
              <a:t>	            </a:t>
            </a:r>
            <a:r>
              <a:rPr lang="en-US" b="1" dirty="0" err="1" smtClean="0"/>
              <a:t>Gobar</a:t>
            </a:r>
            <a:r>
              <a:rPr lang="en-US" b="1" dirty="0" smtClean="0"/>
              <a:t> gas unit</a:t>
            </a:r>
            <a:endParaRPr lang="en-US" b="1" dirty="0"/>
          </a:p>
        </p:txBody>
      </p:sp>
      <p:pic>
        <p:nvPicPr>
          <p:cNvPr id="2050" name="Picture 2"/>
          <p:cNvPicPr>
            <a:picLocks noGrp="1" noChangeAspect="1" noChangeArrowheads="1"/>
          </p:cNvPicPr>
          <p:nvPr>
            <p:ph idx="1"/>
          </p:nvPr>
        </p:nvPicPr>
        <p:blipFill>
          <a:blip r:embed="rId2"/>
          <a:srcRect/>
          <a:stretch>
            <a:fillRect/>
          </a:stretch>
        </p:blipFill>
        <p:spPr bwMode="auto">
          <a:xfrm>
            <a:off x="0" y="1066800"/>
            <a:ext cx="8791575" cy="4953000"/>
          </a:xfrm>
          <a:prstGeom prst="rect">
            <a:avLst/>
          </a:prstGeom>
          <a:noFill/>
          <a:ln w="9525">
            <a:noFill/>
            <a:miter lim="800000"/>
            <a:headEnd/>
            <a:tailEnd/>
          </a:ln>
          <a:effectLst/>
        </p:spPr>
      </p:pic>
    </p:spTree>
  </p:cSld>
  <p:clrMapOvr>
    <a:masterClrMapping/>
  </p:clrMapOvr>
  <p:transition>
    <p:wedg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71500"/>
            <a:ext cx="8229600" cy="1143000"/>
          </a:xfrm>
        </p:spPr>
        <p:txBody>
          <a:bodyPr>
            <a:normAutofit fontScale="90000"/>
          </a:bodyPr>
          <a:lstStyle/>
          <a:p>
            <a:r>
              <a:rPr lang="en-US" dirty="0" smtClean="0"/>
              <a:t/>
            </a:r>
            <a:br>
              <a:rPr lang="en-US" dirty="0" smtClean="0"/>
            </a:br>
            <a:r>
              <a:rPr lang="pt-BR" sz="4900" b="1" dirty="0" smtClean="0"/>
              <a:t>Microbes as bio control agents </a:t>
            </a:r>
            <a:endParaRPr lang="en-US" sz="4900" dirty="0"/>
          </a:p>
        </p:txBody>
      </p:sp>
      <p:sp>
        <p:nvSpPr>
          <p:cNvPr id="3" name="Content Placeholder 2"/>
          <p:cNvSpPr>
            <a:spLocks noGrp="1"/>
          </p:cNvSpPr>
          <p:nvPr>
            <p:ph idx="1"/>
          </p:nvPr>
        </p:nvSpPr>
        <p:spPr>
          <a:xfrm>
            <a:off x="304800" y="838200"/>
            <a:ext cx="8382000" cy="3840163"/>
          </a:xfrm>
        </p:spPr>
        <p:txBody>
          <a:bodyPr>
            <a:normAutofit/>
          </a:bodyPr>
          <a:lstStyle/>
          <a:p>
            <a:r>
              <a:rPr lang="en-US" sz="2600" dirty="0" err="1" smtClean="0"/>
              <a:t>Biocontrol</a:t>
            </a:r>
            <a:r>
              <a:rPr lang="en-US" sz="2600" dirty="0" smtClean="0"/>
              <a:t> </a:t>
            </a:r>
            <a:r>
              <a:rPr lang="en-US" sz="2600" dirty="0" smtClean="0"/>
              <a:t>is a method of controlling pest by use of microbes </a:t>
            </a:r>
            <a:r>
              <a:rPr lang="en-US" sz="2600" dirty="0" smtClean="0"/>
              <a:t>such </a:t>
            </a:r>
            <a:r>
              <a:rPr lang="en-US" sz="2600" dirty="0" smtClean="0"/>
              <a:t>as </a:t>
            </a:r>
            <a:r>
              <a:rPr lang="en-US" sz="2600" b="1" dirty="0" smtClean="0"/>
              <a:t>fungi, bacteria</a:t>
            </a:r>
            <a:r>
              <a:rPr lang="en-US" sz="2600" dirty="0" smtClean="0"/>
              <a:t>, </a:t>
            </a:r>
            <a:r>
              <a:rPr lang="en-US" sz="2600" b="1" dirty="0" smtClean="0"/>
              <a:t>viruses</a:t>
            </a:r>
            <a:r>
              <a:rPr lang="en-US" sz="2600" dirty="0" smtClean="0"/>
              <a:t> or by naturally occurring substances </a:t>
            </a:r>
            <a:r>
              <a:rPr lang="en-US" sz="2600" dirty="0" smtClean="0"/>
              <a:t>derived </a:t>
            </a:r>
            <a:r>
              <a:rPr lang="en-US" sz="2600" dirty="0" smtClean="0"/>
              <a:t>from plants and animals</a:t>
            </a:r>
            <a:r>
              <a:rPr lang="en-US" sz="2600" dirty="0" smtClean="0"/>
              <a:t>.</a:t>
            </a:r>
            <a:endParaRPr lang="en-US" sz="2600" dirty="0" smtClean="0"/>
          </a:p>
          <a:p>
            <a:r>
              <a:rPr lang="en-US" sz="2600" dirty="0" smtClean="0"/>
              <a:t>The use of a microbes or other biological agents to control a specific pest is called a </a:t>
            </a:r>
            <a:r>
              <a:rPr lang="en-US" sz="2600" dirty="0" err="1" smtClean="0"/>
              <a:t>biopesticide</a:t>
            </a:r>
            <a:r>
              <a:rPr lang="en-US" sz="2600" dirty="0" smtClean="0"/>
              <a:t>. </a:t>
            </a:r>
          </a:p>
          <a:p>
            <a:r>
              <a:rPr lang="en-US" sz="2600" b="1" i="1" dirty="0" err="1" smtClean="0"/>
              <a:t>Trichoderma</a:t>
            </a:r>
            <a:r>
              <a:rPr lang="en-US" sz="2600" b="1" i="1" dirty="0" smtClean="0"/>
              <a:t> </a:t>
            </a:r>
            <a:r>
              <a:rPr lang="en-US" sz="2600" i="1" dirty="0" smtClean="0"/>
              <a:t>species are free living fungi that are very common in the root </a:t>
            </a:r>
            <a:r>
              <a:rPr lang="en-US" sz="2600" i="1" dirty="0" err="1" smtClean="0"/>
              <a:t>ecosystem</a:t>
            </a:r>
            <a:r>
              <a:rPr lang="en-US" i="1" dirty="0" err="1" smtClean="0"/>
              <a:t>.</a:t>
            </a:r>
            <a:r>
              <a:rPr lang="en-US" sz="2600" dirty="0" err="1" smtClean="0"/>
              <a:t>They</a:t>
            </a:r>
            <a:r>
              <a:rPr lang="en-US" sz="2600" dirty="0" smtClean="0"/>
              <a:t> </a:t>
            </a:r>
            <a:r>
              <a:rPr lang="en-US" sz="2600" dirty="0" smtClean="0"/>
              <a:t>are effective </a:t>
            </a:r>
            <a:r>
              <a:rPr lang="en-US" sz="2600" dirty="0" err="1" smtClean="0"/>
              <a:t>biocontrol</a:t>
            </a:r>
            <a:r>
              <a:rPr lang="en-US" sz="2600" dirty="0" smtClean="0"/>
              <a:t> agents for several plant pathogens.</a:t>
            </a:r>
          </a:p>
        </p:txBody>
      </p:sp>
      <p:pic>
        <p:nvPicPr>
          <p:cNvPr id="4" name="Picture 3" descr="Trichoderma fungus.jpg"/>
          <p:cNvPicPr>
            <a:picLocks noChangeAspect="1"/>
          </p:cNvPicPr>
          <p:nvPr/>
        </p:nvPicPr>
        <p:blipFill>
          <a:blip r:embed="rId2"/>
          <a:srcRect b="7542"/>
          <a:stretch>
            <a:fillRect/>
          </a:stretch>
        </p:blipFill>
        <p:spPr>
          <a:xfrm>
            <a:off x="2438400" y="4343400"/>
            <a:ext cx="3436620" cy="2514600"/>
          </a:xfrm>
          <a:prstGeom prst="rect">
            <a:avLst/>
          </a:prstGeom>
        </p:spPr>
      </p:pic>
    </p:spTree>
  </p:cSld>
  <p:clrMapOvr>
    <a:masterClrMapping/>
  </p:clrMapOvr>
  <p:transition>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r>
              <a:rPr lang="en-US" dirty="0" smtClean="0"/>
              <a:t/>
            </a:r>
            <a:br>
              <a:rPr lang="en-US" dirty="0" smtClean="0"/>
            </a:br>
            <a:r>
              <a:rPr lang="en-US" sz="4900" b="1" dirty="0" smtClean="0"/>
              <a:t>Lady </a:t>
            </a:r>
            <a:r>
              <a:rPr lang="en-US" sz="4900" b="1" dirty="0" smtClean="0"/>
              <a:t>bird beetle and dragonflies </a:t>
            </a:r>
            <a:endParaRPr lang="en-US" sz="4900" dirty="0"/>
          </a:p>
        </p:txBody>
      </p:sp>
      <p:pic>
        <p:nvPicPr>
          <p:cNvPr id="4" name="Content Placeholder 3" descr="ThinkstockPhotos-185574314_.jpg"/>
          <p:cNvPicPr>
            <a:picLocks noGrp="1" noChangeAspect="1"/>
          </p:cNvPicPr>
          <p:nvPr>
            <p:ph idx="1"/>
          </p:nvPr>
        </p:nvPicPr>
        <p:blipFill>
          <a:blip r:embed="rId3"/>
          <a:stretch>
            <a:fillRect/>
          </a:stretch>
        </p:blipFill>
        <p:spPr>
          <a:xfrm>
            <a:off x="381000" y="1828800"/>
            <a:ext cx="3765176" cy="3612776"/>
          </a:xfrm>
        </p:spPr>
      </p:pic>
      <p:pic>
        <p:nvPicPr>
          <p:cNvPr id="5" name="Picture 4" descr="272918.jpg"/>
          <p:cNvPicPr>
            <a:picLocks noChangeAspect="1"/>
          </p:cNvPicPr>
          <p:nvPr/>
        </p:nvPicPr>
        <p:blipFill>
          <a:blip r:embed="rId4"/>
          <a:stretch>
            <a:fillRect/>
          </a:stretch>
        </p:blipFill>
        <p:spPr>
          <a:xfrm>
            <a:off x="4267200" y="1828800"/>
            <a:ext cx="4717752" cy="3581400"/>
          </a:xfrm>
          <a:prstGeom prst="rect">
            <a:avLst/>
          </a:prstGeom>
        </p:spPr>
      </p:pic>
      <p:sp>
        <p:nvSpPr>
          <p:cNvPr id="7" name="Rectangle 6"/>
          <p:cNvSpPr/>
          <p:nvPr/>
        </p:nvSpPr>
        <p:spPr>
          <a:xfrm>
            <a:off x="381000" y="5596116"/>
            <a:ext cx="6172200" cy="954107"/>
          </a:xfrm>
          <a:prstGeom prst="rect">
            <a:avLst/>
          </a:prstGeom>
        </p:spPr>
        <p:txBody>
          <a:bodyPr wrap="square">
            <a:spAutoFit/>
          </a:bodyPr>
          <a:lstStyle/>
          <a:p>
            <a:r>
              <a:rPr lang="en-US" sz="2800" b="1" dirty="0" smtClean="0"/>
              <a:t>Lady </a:t>
            </a:r>
            <a:r>
              <a:rPr lang="en-US" sz="2800" b="1" dirty="0" smtClean="0"/>
              <a:t>bird </a:t>
            </a:r>
            <a:r>
              <a:rPr lang="en-US" sz="2800" b="1" dirty="0" smtClean="0"/>
              <a:t>beetle control</a:t>
            </a:r>
          </a:p>
          <a:p>
            <a:r>
              <a:rPr lang="en-US" sz="2800" b="1" dirty="0" smtClean="0"/>
              <a:t>         aphids   </a:t>
            </a:r>
            <a:endParaRPr lang="en-US" sz="2800" b="1" dirty="0"/>
          </a:p>
        </p:txBody>
      </p:sp>
      <p:sp>
        <p:nvSpPr>
          <p:cNvPr id="8" name="Rectangle 7"/>
          <p:cNvSpPr/>
          <p:nvPr/>
        </p:nvSpPr>
        <p:spPr>
          <a:xfrm>
            <a:off x="4724400" y="5334001"/>
            <a:ext cx="4572000" cy="1508105"/>
          </a:xfrm>
          <a:prstGeom prst="rect">
            <a:avLst/>
          </a:prstGeom>
        </p:spPr>
        <p:txBody>
          <a:bodyPr wrap="square">
            <a:spAutoFit/>
          </a:bodyPr>
          <a:lstStyle/>
          <a:p>
            <a:endParaRPr lang="en-US" dirty="0" smtClean="0"/>
          </a:p>
          <a:p>
            <a:r>
              <a:rPr lang="en-US" sz="2800" b="1" dirty="0" smtClean="0"/>
              <a:t>Dragonflies controls  </a:t>
            </a:r>
            <a:r>
              <a:rPr lang="en-US" sz="2800" b="1" dirty="0" smtClean="0"/>
              <a:t>mosquito larvae </a:t>
            </a:r>
          </a:p>
          <a:p>
            <a:endParaRPr lang="en-US" dirty="0" smtClean="0"/>
          </a:p>
        </p:txBody>
      </p:sp>
    </p:spTree>
  </p:cSld>
  <p:clrMapOvr>
    <a:masterClrMapping/>
  </p:clrMapOvr>
  <p:transition>
    <p:dissolv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en-US" dirty="0" smtClean="0"/>
              <a:t/>
            </a:r>
            <a:br>
              <a:rPr lang="en-US" dirty="0" smtClean="0"/>
            </a:br>
            <a:r>
              <a:rPr lang="en-US" sz="4900" b="1" i="1" dirty="0" smtClean="0"/>
              <a:t>Bacillus </a:t>
            </a:r>
            <a:r>
              <a:rPr lang="en-US" sz="4900" b="1" i="1" dirty="0" err="1" smtClean="0"/>
              <a:t>thuringiensis</a:t>
            </a:r>
            <a:r>
              <a:rPr lang="en-US" sz="4900" b="1" i="1" dirty="0" smtClean="0"/>
              <a:t> </a:t>
            </a:r>
            <a:endParaRPr lang="en-US" sz="4900" b="1" dirty="0"/>
          </a:p>
        </p:txBody>
      </p:sp>
      <p:pic>
        <p:nvPicPr>
          <p:cNvPr id="4" name="Content Placeholder 3" descr="2-bacillus-thuringiensis-bacteria-scimat.jpg"/>
          <p:cNvPicPr>
            <a:picLocks noGrp="1" noChangeAspect="1"/>
          </p:cNvPicPr>
          <p:nvPr>
            <p:ph idx="1"/>
          </p:nvPr>
        </p:nvPicPr>
        <p:blipFill>
          <a:blip r:embed="rId2"/>
          <a:stretch>
            <a:fillRect/>
          </a:stretch>
        </p:blipFill>
        <p:spPr>
          <a:xfrm>
            <a:off x="533400" y="914400"/>
            <a:ext cx="8229600" cy="4255222"/>
          </a:xfrm>
        </p:spPr>
      </p:pic>
      <p:sp>
        <p:nvSpPr>
          <p:cNvPr id="5" name="Rectangle 4"/>
          <p:cNvSpPr/>
          <p:nvPr/>
        </p:nvSpPr>
        <p:spPr>
          <a:xfrm>
            <a:off x="762000" y="4953000"/>
            <a:ext cx="7696200" cy="1477328"/>
          </a:xfrm>
          <a:prstGeom prst="rect">
            <a:avLst/>
          </a:prstGeom>
        </p:spPr>
        <p:txBody>
          <a:bodyPr wrap="square">
            <a:spAutoFit/>
          </a:bodyPr>
          <a:lstStyle/>
          <a:p>
            <a:endParaRPr lang="en-US" dirty="0" smtClean="0"/>
          </a:p>
          <a:p>
            <a:pPr>
              <a:buFont typeface="Wingdings" pitchFamily="2" charset="2"/>
              <a:buChar char="Ø"/>
            </a:pPr>
            <a:r>
              <a:rPr lang="en-US" sz="2400" b="1" i="1" dirty="0" smtClean="0"/>
              <a:t> Bacillus </a:t>
            </a:r>
            <a:r>
              <a:rPr lang="en-US" sz="2400" b="1" i="1" dirty="0" err="1" smtClean="0"/>
              <a:t>thuringiensis</a:t>
            </a:r>
            <a:r>
              <a:rPr lang="en-US" sz="2400" b="1" i="1" dirty="0" smtClean="0"/>
              <a:t> </a:t>
            </a:r>
            <a:r>
              <a:rPr lang="en-US" sz="2400" i="1" dirty="0" smtClean="0"/>
              <a:t>is a soil dwelling bacterium which is commonly used as a </a:t>
            </a:r>
            <a:r>
              <a:rPr lang="en-US" sz="2400" i="1" dirty="0" err="1" smtClean="0"/>
              <a:t>biopesticide</a:t>
            </a:r>
            <a:r>
              <a:rPr lang="en-US" sz="2400" i="1" dirty="0" smtClean="0"/>
              <a:t> and contains a toxin called </a:t>
            </a:r>
            <a:r>
              <a:rPr lang="en-US" sz="2400" b="1" i="1" dirty="0" smtClean="0"/>
              <a:t>cry toxin </a:t>
            </a:r>
            <a:r>
              <a:rPr lang="en-US" sz="2400" b="1" i="1" dirty="0" smtClean="0"/>
              <a:t>.</a:t>
            </a:r>
            <a:endParaRPr lang="en-US" sz="2400" dirty="0"/>
          </a:p>
        </p:txBody>
      </p:sp>
    </p:spTree>
  </p:cSld>
  <p:clrMapOvr>
    <a:masterClrMapping/>
  </p:clrMapOvr>
  <p:transition>
    <p:dissolv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normAutofit fontScale="90000"/>
          </a:bodyPr>
          <a:lstStyle/>
          <a:p>
            <a:r>
              <a:rPr lang="en-US" dirty="0" smtClean="0"/>
              <a:t/>
            </a:r>
            <a:br>
              <a:rPr lang="en-US" dirty="0" smtClean="0"/>
            </a:br>
            <a:r>
              <a:rPr lang="en-US" sz="4900" b="1" dirty="0" smtClean="0"/>
              <a:t>Actions of </a:t>
            </a:r>
            <a:r>
              <a:rPr lang="en-US" sz="4900" b="1" i="1" dirty="0" smtClean="0"/>
              <a:t>cry toxin </a:t>
            </a:r>
            <a:endParaRPr lang="en-US" sz="4900" dirty="0"/>
          </a:p>
        </p:txBody>
      </p:sp>
      <p:pic>
        <p:nvPicPr>
          <p:cNvPr id="3074" name="Picture 2"/>
          <p:cNvPicPr>
            <a:picLocks noGrp="1" noChangeAspect="1" noChangeArrowheads="1"/>
          </p:cNvPicPr>
          <p:nvPr>
            <p:ph idx="1"/>
          </p:nvPr>
        </p:nvPicPr>
        <p:blipFill>
          <a:blip r:embed="rId2"/>
          <a:srcRect b="2837"/>
          <a:stretch>
            <a:fillRect/>
          </a:stretch>
        </p:blipFill>
        <p:spPr bwMode="auto">
          <a:xfrm>
            <a:off x="381000" y="1066800"/>
            <a:ext cx="8255404" cy="5562600"/>
          </a:xfrm>
          <a:prstGeom prst="rect">
            <a:avLst/>
          </a:prstGeom>
          <a:noFill/>
          <a:ln w="9525">
            <a:noFill/>
            <a:miter lim="800000"/>
            <a:headEnd/>
            <a:tailEnd/>
          </a:ln>
          <a:effectLst/>
        </p:spPr>
      </p:pic>
    </p:spTree>
  </p:cSld>
  <p:clrMapOvr>
    <a:masterClrMapping/>
  </p:clrMapOvr>
  <p:transition>
    <p:wedg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0"/>
            <a:ext cx="7467600" cy="1143000"/>
          </a:xfrm>
        </p:spPr>
        <p:txBody>
          <a:bodyPr>
            <a:normAutofit fontScale="90000"/>
          </a:bodyPr>
          <a:lstStyle/>
          <a:p>
            <a:r>
              <a:rPr lang="en-US" dirty="0" smtClean="0"/>
              <a:t/>
            </a:r>
            <a:br>
              <a:rPr lang="en-US" dirty="0" smtClean="0"/>
            </a:br>
            <a:r>
              <a:rPr lang="en-US" sz="4900" b="1" dirty="0" err="1" smtClean="0"/>
              <a:t>Biofertilisers</a:t>
            </a:r>
            <a:r>
              <a:rPr lang="en-US" b="1" dirty="0" smtClean="0"/>
              <a:t> </a:t>
            </a:r>
            <a:endParaRPr lang="en-US" dirty="0"/>
          </a:p>
        </p:txBody>
      </p:sp>
      <p:sp>
        <p:nvSpPr>
          <p:cNvPr id="3" name="Content Placeholder 2"/>
          <p:cNvSpPr>
            <a:spLocks noGrp="1"/>
          </p:cNvSpPr>
          <p:nvPr>
            <p:ph idx="1"/>
          </p:nvPr>
        </p:nvSpPr>
        <p:spPr>
          <a:xfrm>
            <a:off x="762000" y="4343400"/>
            <a:ext cx="8229600" cy="4525963"/>
          </a:xfrm>
        </p:spPr>
        <p:txBody>
          <a:bodyPr/>
          <a:lstStyle/>
          <a:p>
            <a:r>
              <a:rPr lang="en-US" sz="2800" dirty="0" err="1" smtClean="0"/>
              <a:t>Biofertilisers</a:t>
            </a:r>
            <a:r>
              <a:rPr lang="en-US" sz="2800" dirty="0" smtClean="0"/>
              <a:t> </a:t>
            </a:r>
            <a:r>
              <a:rPr lang="en-US" sz="2800" dirty="0" smtClean="0"/>
              <a:t>are formulation of living microorganisms that enrich the nutrient quality of the soil </a:t>
            </a:r>
          </a:p>
          <a:p>
            <a:r>
              <a:rPr lang="en-US" sz="2800" dirty="0" smtClean="0"/>
              <a:t>The main sources of </a:t>
            </a:r>
            <a:r>
              <a:rPr lang="en-US" sz="2800" dirty="0" err="1" smtClean="0"/>
              <a:t>biofertilisers</a:t>
            </a:r>
            <a:r>
              <a:rPr lang="en-US" sz="2800" dirty="0" smtClean="0"/>
              <a:t> are </a:t>
            </a:r>
            <a:r>
              <a:rPr lang="en-US" sz="2800" b="1" dirty="0" smtClean="0"/>
              <a:t>bacteria, fungi and </a:t>
            </a:r>
            <a:r>
              <a:rPr lang="en-US" sz="2800" b="1" dirty="0" err="1" smtClean="0"/>
              <a:t>cyanobacteria</a:t>
            </a:r>
            <a:r>
              <a:rPr lang="en-US" b="1" dirty="0" smtClean="0"/>
              <a:t>. </a:t>
            </a:r>
            <a:endParaRPr lang="en-US" b="1" dirty="0"/>
          </a:p>
        </p:txBody>
      </p:sp>
      <p:pic>
        <p:nvPicPr>
          <p:cNvPr id="4" name="Picture 3" descr="biofertilizer-manufacturer.png"/>
          <p:cNvPicPr>
            <a:picLocks noChangeAspect="1"/>
          </p:cNvPicPr>
          <p:nvPr/>
        </p:nvPicPr>
        <p:blipFill>
          <a:blip r:embed="rId2"/>
          <a:stretch>
            <a:fillRect/>
          </a:stretch>
        </p:blipFill>
        <p:spPr>
          <a:xfrm>
            <a:off x="1676400" y="762000"/>
            <a:ext cx="5257800" cy="3353189"/>
          </a:xfrm>
          <a:prstGeom prst="rect">
            <a:avLst/>
          </a:prstGeom>
        </p:spPr>
      </p:pic>
    </p:spTree>
  </p:cSld>
  <p:clrMapOvr>
    <a:masterClrMapping/>
  </p:clrMapOvr>
  <p:transition>
    <p:dissolv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838200"/>
          </a:xfrm>
        </p:spPr>
        <p:txBody>
          <a:bodyPr>
            <a:normAutofit fontScale="90000"/>
          </a:bodyPr>
          <a:lstStyle/>
          <a:p>
            <a:r>
              <a:rPr lang="en-US" dirty="0" smtClean="0"/>
              <a:t/>
            </a:r>
            <a:br>
              <a:rPr lang="en-US" dirty="0" smtClean="0"/>
            </a:br>
            <a:r>
              <a:rPr lang="en-US" sz="4900" b="1" i="1" dirty="0" err="1" smtClean="0"/>
              <a:t>Rhizobium</a:t>
            </a:r>
            <a:r>
              <a:rPr lang="en-US" sz="4800" dirty="0" smtClean="0"/>
              <a:t/>
            </a:r>
            <a:br>
              <a:rPr lang="en-US" sz="4800" dirty="0" smtClean="0"/>
            </a:br>
            <a:r>
              <a:rPr lang="en-US" sz="4800" dirty="0" smtClean="0"/>
              <a:t>(symbiotic </a:t>
            </a:r>
            <a:r>
              <a:rPr lang="en-US" sz="4800" dirty="0" smtClean="0"/>
              <a:t>nitrogen fixing </a:t>
            </a:r>
            <a:r>
              <a:rPr lang="en-US" sz="4800" dirty="0" smtClean="0"/>
              <a:t>bacteria)</a:t>
            </a:r>
            <a:r>
              <a:rPr lang="en-US" sz="4900" b="1" i="1" dirty="0" smtClean="0"/>
              <a:t> </a:t>
            </a:r>
            <a:endParaRPr lang="en-US" sz="4900" b="1" dirty="0"/>
          </a:p>
        </p:txBody>
      </p:sp>
      <p:pic>
        <p:nvPicPr>
          <p:cNvPr id="7" name="Content Placeholder 6" descr="biofetilizer-rhizobeaum-bacteria-500x500.jpg"/>
          <p:cNvPicPr>
            <a:picLocks noGrp="1" noChangeAspect="1"/>
          </p:cNvPicPr>
          <p:nvPr>
            <p:ph idx="1"/>
          </p:nvPr>
        </p:nvPicPr>
        <p:blipFill>
          <a:blip r:embed="rId2"/>
          <a:stretch>
            <a:fillRect/>
          </a:stretch>
        </p:blipFill>
        <p:spPr>
          <a:xfrm>
            <a:off x="152400" y="1752600"/>
            <a:ext cx="4211053" cy="3276600"/>
          </a:xfrm>
        </p:spPr>
      </p:pic>
      <p:pic>
        <p:nvPicPr>
          <p:cNvPr id="8" name="Picture 7" descr="800wm.jpg"/>
          <p:cNvPicPr>
            <a:picLocks noChangeAspect="1"/>
          </p:cNvPicPr>
          <p:nvPr/>
        </p:nvPicPr>
        <p:blipFill>
          <a:blip r:embed="rId3"/>
          <a:stretch>
            <a:fillRect/>
          </a:stretch>
        </p:blipFill>
        <p:spPr>
          <a:xfrm>
            <a:off x="4419600" y="1752600"/>
            <a:ext cx="4572000" cy="3320415"/>
          </a:xfrm>
          <a:prstGeom prst="rect">
            <a:avLst/>
          </a:prstGeom>
        </p:spPr>
      </p:pic>
      <p:sp>
        <p:nvSpPr>
          <p:cNvPr id="9" name="Rectangle 8"/>
          <p:cNvSpPr/>
          <p:nvPr/>
        </p:nvSpPr>
        <p:spPr>
          <a:xfrm>
            <a:off x="685800" y="5196007"/>
            <a:ext cx="7924800" cy="1661993"/>
          </a:xfrm>
          <a:prstGeom prst="rect">
            <a:avLst/>
          </a:prstGeom>
        </p:spPr>
        <p:txBody>
          <a:bodyPr wrap="square">
            <a:spAutoFit/>
          </a:bodyPr>
          <a:lstStyle/>
          <a:p>
            <a:pPr>
              <a:buFont typeface="Wingdings" pitchFamily="2" charset="2"/>
              <a:buChar char="Ø"/>
            </a:pPr>
            <a:endParaRPr lang="en-US" dirty="0" smtClean="0"/>
          </a:p>
          <a:p>
            <a:pPr>
              <a:buFont typeface="Wingdings" pitchFamily="2" charset="2"/>
              <a:buChar char="Ø"/>
            </a:pPr>
            <a:r>
              <a:rPr lang="en-US" sz="2800" b="1" i="1" dirty="0" smtClean="0"/>
              <a:t> </a:t>
            </a:r>
            <a:r>
              <a:rPr lang="en-US" sz="2800" b="1" i="1" dirty="0" err="1" smtClean="0"/>
              <a:t>Rhizobium</a:t>
            </a:r>
            <a:r>
              <a:rPr lang="en-US" sz="2800" b="1" i="1" dirty="0" smtClean="0"/>
              <a:t> </a:t>
            </a:r>
            <a:r>
              <a:rPr lang="en-US" sz="2800" dirty="0" smtClean="0"/>
              <a:t>infects </a:t>
            </a:r>
            <a:r>
              <a:rPr lang="en-US" sz="2800" dirty="0" smtClean="0"/>
              <a:t>the root nodules of </a:t>
            </a:r>
            <a:r>
              <a:rPr lang="en-US" sz="2800" b="1" i="1" dirty="0" smtClean="0"/>
              <a:t>leguminou</a:t>
            </a:r>
            <a:r>
              <a:rPr lang="en-US" sz="2800" i="1" dirty="0" smtClean="0"/>
              <a:t>s</a:t>
            </a:r>
            <a:r>
              <a:rPr lang="en-US" sz="2800" dirty="0" smtClean="0"/>
              <a:t> plants and fixes atmospheric nitrogen into organic forms </a:t>
            </a:r>
            <a:endParaRPr lang="en-US" sz="2800" dirty="0"/>
          </a:p>
        </p:txBody>
      </p:sp>
    </p:spTree>
  </p:cSld>
  <p:clrMapOvr>
    <a:masterClrMapping/>
  </p:clrMapOvr>
  <p:transition>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normAutofit fontScale="90000"/>
          </a:bodyPr>
          <a:lstStyle/>
          <a:p>
            <a:r>
              <a:rPr lang="en-US" dirty="0" smtClean="0"/>
              <a:t/>
            </a:r>
            <a:br>
              <a:rPr lang="en-US" dirty="0" smtClean="0"/>
            </a:br>
            <a:r>
              <a:rPr lang="en-US" i="1" dirty="0" smtClean="0"/>
              <a:t>Streptococcus </a:t>
            </a:r>
            <a:r>
              <a:rPr lang="en-US" i="1" dirty="0" err="1" smtClean="0"/>
              <a:t>thermophilus</a:t>
            </a:r>
            <a:r>
              <a:rPr lang="en-US" dirty="0" smtClean="0"/>
              <a:t/>
            </a:r>
            <a:br>
              <a:rPr lang="en-US" dirty="0" smtClean="0"/>
            </a:br>
            <a:r>
              <a:rPr lang="en-US" b="1" dirty="0" smtClean="0"/>
              <a:t>Yogurt</a:t>
            </a:r>
            <a:endParaRPr lang="en-US" b="1" dirty="0"/>
          </a:p>
        </p:txBody>
      </p:sp>
      <p:pic>
        <p:nvPicPr>
          <p:cNvPr id="6" name="Content Placeholder 5" descr="112327744-bacteria-streptococcus-thermophilus-3d-illustration-probiotic-gram-positive-spherical-bacteria-used-.jpg"/>
          <p:cNvPicPr>
            <a:picLocks noGrp="1" noChangeAspect="1"/>
          </p:cNvPicPr>
          <p:nvPr>
            <p:ph idx="1"/>
          </p:nvPr>
        </p:nvPicPr>
        <p:blipFill>
          <a:blip r:embed="rId2"/>
          <a:stretch>
            <a:fillRect/>
          </a:stretch>
        </p:blipFill>
        <p:spPr>
          <a:xfrm>
            <a:off x="4267200" y="1371600"/>
            <a:ext cx="3879576" cy="3158572"/>
          </a:xfrm>
        </p:spPr>
      </p:pic>
      <p:pic>
        <p:nvPicPr>
          <p:cNvPr id="7" name="Picture 6" descr="220px-Turkish_strained_yogurt.jpg"/>
          <p:cNvPicPr>
            <a:picLocks noChangeAspect="1"/>
          </p:cNvPicPr>
          <p:nvPr/>
        </p:nvPicPr>
        <p:blipFill>
          <a:blip r:embed="rId3"/>
          <a:stretch>
            <a:fillRect/>
          </a:stretch>
        </p:blipFill>
        <p:spPr>
          <a:xfrm>
            <a:off x="457200" y="1371600"/>
            <a:ext cx="3200400" cy="3200400"/>
          </a:xfrm>
          <a:prstGeom prst="rect">
            <a:avLst/>
          </a:prstGeom>
        </p:spPr>
      </p:pic>
      <p:sp>
        <p:nvSpPr>
          <p:cNvPr id="5" name="Rectangle 4"/>
          <p:cNvSpPr/>
          <p:nvPr/>
        </p:nvSpPr>
        <p:spPr>
          <a:xfrm>
            <a:off x="381000" y="4876800"/>
            <a:ext cx="7848600" cy="1231106"/>
          </a:xfrm>
          <a:prstGeom prst="rect">
            <a:avLst/>
          </a:prstGeom>
        </p:spPr>
        <p:txBody>
          <a:bodyPr wrap="square">
            <a:spAutoFit/>
          </a:bodyPr>
          <a:lstStyle/>
          <a:p>
            <a:endParaRPr lang="en-US" dirty="0" smtClean="0"/>
          </a:p>
          <a:p>
            <a:pPr>
              <a:buFont typeface="Wingdings" pitchFamily="2" charset="2"/>
              <a:buChar char="Ø"/>
            </a:pPr>
            <a:r>
              <a:rPr lang="en-US" sz="2800" dirty="0" smtClean="0"/>
              <a:t>  Yogurt </a:t>
            </a:r>
            <a:r>
              <a:rPr lang="en-US" sz="2800" dirty="0" smtClean="0"/>
              <a:t>is produced by bacterial fermentation of milk, and lactic acid is produced as a by product</a:t>
            </a:r>
            <a:r>
              <a:rPr lang="en-US" dirty="0" smtClean="0"/>
              <a:t>. </a:t>
            </a:r>
            <a:endParaRPr lang="en-US" dirty="0"/>
          </a:p>
        </p:txBody>
      </p:sp>
    </p:spTree>
  </p:cSld>
  <p:clrMapOvr>
    <a:masterClrMapping/>
  </p:clrMapOvr>
  <p:transition>
    <p:dissolv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686800" cy="1143000"/>
          </a:xfrm>
        </p:spPr>
        <p:txBody>
          <a:bodyPr>
            <a:normAutofit fontScale="90000"/>
          </a:bodyPr>
          <a:lstStyle/>
          <a:p>
            <a:r>
              <a:rPr lang="en-US" dirty="0" smtClean="0"/>
              <a:t/>
            </a:r>
            <a:br>
              <a:rPr lang="en-US" dirty="0" smtClean="0"/>
            </a:br>
            <a:r>
              <a:rPr lang="en-US" dirty="0" smtClean="0"/>
              <a:t>       </a:t>
            </a:r>
            <a:r>
              <a:rPr lang="en-US" i="1" dirty="0" err="1" smtClean="0"/>
              <a:t>Azospirillum</a:t>
            </a:r>
            <a:r>
              <a:rPr lang="en-US" i="1" dirty="0" smtClean="0"/>
              <a:t> 		     </a:t>
            </a:r>
            <a:r>
              <a:rPr lang="en-US" i="1" dirty="0" err="1" smtClean="0"/>
              <a:t>Azotobacter</a:t>
            </a:r>
            <a:r>
              <a:rPr lang="en-US" i="1" dirty="0" smtClean="0"/>
              <a:t> 			 </a:t>
            </a:r>
            <a:r>
              <a:rPr lang="en-US" dirty="0" smtClean="0"/>
              <a:t/>
            </a:r>
            <a:br>
              <a:rPr lang="en-US" dirty="0" smtClean="0"/>
            </a:br>
            <a:r>
              <a:rPr lang="en-US" dirty="0" smtClean="0"/>
              <a:t>				</a:t>
            </a:r>
            <a:endParaRPr lang="en-US" dirty="0"/>
          </a:p>
        </p:txBody>
      </p:sp>
      <p:pic>
        <p:nvPicPr>
          <p:cNvPr id="4" name="Content Placeholder 3" descr="azospirillum-spp-500x500.jpg"/>
          <p:cNvPicPr>
            <a:picLocks noGrp="1" noChangeAspect="1"/>
          </p:cNvPicPr>
          <p:nvPr>
            <p:ph idx="1"/>
          </p:nvPr>
        </p:nvPicPr>
        <p:blipFill>
          <a:blip r:embed="rId2"/>
          <a:stretch>
            <a:fillRect/>
          </a:stretch>
        </p:blipFill>
        <p:spPr>
          <a:xfrm>
            <a:off x="381000" y="1447800"/>
            <a:ext cx="4415563" cy="2667000"/>
          </a:xfrm>
        </p:spPr>
      </p:pic>
      <p:pic>
        <p:nvPicPr>
          <p:cNvPr id="5" name="Picture 4" descr="Azotobacter.jpg_350x350.jpg"/>
          <p:cNvPicPr>
            <a:picLocks noChangeAspect="1"/>
          </p:cNvPicPr>
          <p:nvPr/>
        </p:nvPicPr>
        <p:blipFill>
          <a:blip r:embed="rId3"/>
          <a:stretch>
            <a:fillRect/>
          </a:stretch>
        </p:blipFill>
        <p:spPr>
          <a:xfrm>
            <a:off x="5410200" y="1371600"/>
            <a:ext cx="3259931" cy="2743200"/>
          </a:xfrm>
          <a:prstGeom prst="rect">
            <a:avLst/>
          </a:prstGeom>
        </p:spPr>
      </p:pic>
      <p:sp>
        <p:nvSpPr>
          <p:cNvPr id="7" name="Rectangle 6"/>
          <p:cNvSpPr/>
          <p:nvPr/>
        </p:nvSpPr>
        <p:spPr>
          <a:xfrm>
            <a:off x="990600" y="4495800"/>
            <a:ext cx="7086600" cy="1661993"/>
          </a:xfrm>
          <a:prstGeom prst="rect">
            <a:avLst/>
          </a:prstGeom>
        </p:spPr>
        <p:txBody>
          <a:bodyPr wrap="square">
            <a:spAutoFit/>
          </a:bodyPr>
          <a:lstStyle/>
          <a:p>
            <a:endParaRPr lang="en-US" dirty="0" smtClean="0"/>
          </a:p>
          <a:p>
            <a:pPr>
              <a:buFont typeface="Wingdings" pitchFamily="2" charset="2"/>
              <a:buChar char="Ø"/>
            </a:pPr>
            <a:r>
              <a:rPr lang="en-US" sz="2800" b="1" i="1" dirty="0" smtClean="0"/>
              <a:t>  </a:t>
            </a:r>
            <a:r>
              <a:rPr lang="en-US" sz="2800" b="1" i="1" dirty="0" err="1" smtClean="0"/>
              <a:t>Azospirillum</a:t>
            </a:r>
            <a:r>
              <a:rPr lang="en-US" sz="2800" i="1" dirty="0" smtClean="0"/>
              <a:t> </a:t>
            </a:r>
            <a:r>
              <a:rPr lang="en-US" sz="2800" i="1" dirty="0" smtClean="0"/>
              <a:t>and </a:t>
            </a:r>
            <a:r>
              <a:rPr lang="en-US" sz="2800" b="1" i="1" dirty="0" err="1" smtClean="0"/>
              <a:t>Azotobacter</a:t>
            </a:r>
            <a:r>
              <a:rPr lang="en-US" sz="2800" i="1" dirty="0" smtClean="0"/>
              <a:t> are free living bacteria that fix atmospheric nitrogen and enrich the nitrogen content of soil. </a:t>
            </a:r>
            <a:endParaRPr lang="en-US" sz="2800" dirty="0"/>
          </a:p>
        </p:txBody>
      </p:sp>
    </p:spTree>
  </p:cSld>
  <p:clrMapOvr>
    <a:masterClrMapping/>
  </p:clrMapOvr>
  <p:transition>
    <p:dissolv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0"/>
            <a:ext cx="7086600" cy="1143000"/>
          </a:xfrm>
        </p:spPr>
        <p:txBody>
          <a:bodyPr>
            <a:normAutofit fontScale="90000"/>
          </a:bodyPr>
          <a:lstStyle/>
          <a:p>
            <a:r>
              <a:rPr lang="en-US" dirty="0" smtClean="0"/>
              <a:t/>
            </a:r>
            <a:br>
              <a:rPr lang="en-US" dirty="0" smtClean="0"/>
            </a:br>
            <a:r>
              <a:rPr lang="en-US" sz="4900" b="1" dirty="0" err="1" smtClean="0"/>
              <a:t>Cyanobacteria</a:t>
            </a:r>
            <a:endParaRPr lang="en-US" sz="4900" dirty="0"/>
          </a:p>
        </p:txBody>
      </p:sp>
      <p:sp>
        <p:nvSpPr>
          <p:cNvPr id="5" name="Rectangle 4"/>
          <p:cNvSpPr/>
          <p:nvPr/>
        </p:nvSpPr>
        <p:spPr>
          <a:xfrm>
            <a:off x="304800" y="3962400"/>
            <a:ext cx="8839200" cy="2523768"/>
          </a:xfrm>
          <a:prstGeom prst="rect">
            <a:avLst/>
          </a:prstGeom>
        </p:spPr>
        <p:txBody>
          <a:bodyPr wrap="square">
            <a:spAutoFit/>
          </a:bodyPr>
          <a:lstStyle/>
          <a:p>
            <a:endParaRPr lang="en-US" dirty="0" smtClean="0"/>
          </a:p>
          <a:p>
            <a:pPr>
              <a:buFont typeface="Wingdings" pitchFamily="2" charset="2"/>
              <a:buChar char="Ø"/>
            </a:pPr>
            <a:r>
              <a:rPr lang="en-US" sz="2800" b="1" dirty="0" err="1" smtClean="0"/>
              <a:t>Cyanobacteria</a:t>
            </a:r>
            <a:r>
              <a:rPr lang="en-US" sz="2800" b="1" dirty="0" smtClean="0"/>
              <a:t> (or) blue green algae (BGA</a:t>
            </a:r>
            <a:r>
              <a:rPr lang="en-US" sz="2800" dirty="0" smtClean="0"/>
              <a:t>) are prokaryotic free-living organisms which can fix nitrogen</a:t>
            </a:r>
            <a:r>
              <a:rPr lang="en-US" sz="2800" b="1" dirty="0" smtClean="0"/>
              <a:t>.</a:t>
            </a:r>
          </a:p>
          <a:p>
            <a:pPr>
              <a:buFont typeface="Wingdings" pitchFamily="2" charset="2"/>
              <a:buChar char="Ø"/>
            </a:pPr>
            <a:endParaRPr lang="en-US" sz="2800" b="1" i="1" dirty="0" smtClean="0"/>
          </a:p>
          <a:p>
            <a:pPr>
              <a:buFont typeface="Wingdings" pitchFamily="2" charset="2"/>
              <a:buChar char="Ø"/>
            </a:pPr>
            <a:r>
              <a:rPr lang="en-US" sz="2800" b="1" i="1" dirty="0" err="1" smtClean="0"/>
              <a:t>Oscillatoria</a:t>
            </a:r>
            <a:r>
              <a:rPr lang="en-US" sz="2800" b="1" i="1" dirty="0" smtClean="0"/>
              <a:t>, </a:t>
            </a:r>
            <a:r>
              <a:rPr lang="en-US" sz="2800" b="1" i="1" dirty="0" err="1" smtClean="0"/>
              <a:t>Nostoc</a:t>
            </a:r>
            <a:r>
              <a:rPr lang="en-US" sz="2800" b="1" i="1" dirty="0" smtClean="0"/>
              <a:t>, Anabaena, </a:t>
            </a:r>
            <a:r>
              <a:rPr lang="en-US" sz="2800" b="1" i="1" dirty="0" err="1" smtClean="0"/>
              <a:t>Tolypothrix</a:t>
            </a:r>
            <a:r>
              <a:rPr lang="en-US" sz="2800" b="1" i="1" dirty="0" smtClean="0"/>
              <a:t> </a:t>
            </a:r>
            <a:r>
              <a:rPr lang="en-US" sz="2800" i="1" dirty="0" smtClean="0"/>
              <a:t>are well known nitrogen fixing </a:t>
            </a:r>
            <a:r>
              <a:rPr lang="en-US" sz="2800" i="1" dirty="0" err="1" smtClean="0"/>
              <a:t>cyanobacteria</a:t>
            </a:r>
            <a:r>
              <a:rPr lang="en-US" i="1" dirty="0" smtClean="0"/>
              <a:t>. </a:t>
            </a:r>
            <a:endParaRPr lang="en-US" dirty="0"/>
          </a:p>
        </p:txBody>
      </p:sp>
      <p:pic>
        <p:nvPicPr>
          <p:cNvPr id="7" name="Content Placeholder 6" descr="Cyanobacteria.jpg"/>
          <p:cNvPicPr>
            <a:picLocks noGrp="1" noChangeAspect="1"/>
          </p:cNvPicPr>
          <p:nvPr>
            <p:ph idx="1"/>
          </p:nvPr>
        </p:nvPicPr>
        <p:blipFill>
          <a:blip r:embed="rId2"/>
          <a:srcRect b="5383"/>
          <a:stretch>
            <a:fillRect/>
          </a:stretch>
        </p:blipFill>
        <p:spPr>
          <a:xfrm>
            <a:off x="1524000" y="762000"/>
            <a:ext cx="5156200" cy="3200400"/>
          </a:xfrm>
        </p:spPr>
      </p:pic>
    </p:spTree>
  </p:cSld>
  <p:clrMapOvr>
    <a:masterClrMapping/>
  </p:clrMapOvr>
  <p:transition>
    <p:pull dir="d"/>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normAutofit fontScale="90000"/>
          </a:bodyPr>
          <a:lstStyle/>
          <a:p>
            <a:r>
              <a:rPr lang="en-US" dirty="0" smtClean="0"/>
              <a:t/>
            </a:r>
            <a:br>
              <a:rPr lang="en-US" dirty="0" smtClean="0"/>
            </a:br>
            <a:r>
              <a:rPr lang="en-US" sz="4900" b="1" dirty="0" smtClean="0"/>
              <a:t>Bioremediation</a:t>
            </a:r>
            <a:endParaRPr lang="en-US" sz="4900" dirty="0"/>
          </a:p>
        </p:txBody>
      </p:sp>
      <p:sp>
        <p:nvSpPr>
          <p:cNvPr id="3" name="Content Placeholder 2"/>
          <p:cNvSpPr>
            <a:spLocks noGrp="1"/>
          </p:cNvSpPr>
          <p:nvPr>
            <p:ph idx="1"/>
          </p:nvPr>
        </p:nvSpPr>
        <p:spPr>
          <a:xfrm>
            <a:off x="609600" y="914400"/>
            <a:ext cx="8229600" cy="4525963"/>
          </a:xfrm>
        </p:spPr>
        <p:txBody>
          <a:bodyPr>
            <a:normAutofit/>
          </a:bodyPr>
          <a:lstStyle/>
          <a:p>
            <a:r>
              <a:rPr lang="en-US" dirty="0" smtClean="0"/>
              <a:t>The </a:t>
            </a:r>
            <a:r>
              <a:rPr lang="en-US" dirty="0" smtClean="0"/>
              <a:t>use of naturally occurring or genetically engineered microorganisms to reduce or degrade pollutants is called bioremediation</a:t>
            </a:r>
            <a:r>
              <a:rPr lang="en-US" dirty="0" smtClean="0"/>
              <a:t>.</a:t>
            </a:r>
          </a:p>
          <a:p>
            <a:r>
              <a:rPr lang="en-US" b="1" dirty="0" smtClean="0"/>
              <a:t>Types</a:t>
            </a:r>
          </a:p>
          <a:p>
            <a:pPr>
              <a:buNone/>
            </a:pPr>
            <a:r>
              <a:rPr lang="en-US" b="1" i="1" dirty="0" smtClean="0"/>
              <a:t>           In situ </a:t>
            </a:r>
            <a:r>
              <a:rPr lang="en-US" i="1" dirty="0" smtClean="0"/>
              <a:t>bioremediation (</a:t>
            </a:r>
            <a:r>
              <a:rPr lang="en-US" dirty="0" smtClean="0"/>
              <a:t>treatment </a:t>
            </a:r>
            <a:r>
              <a:rPr lang="en-US" dirty="0" smtClean="0"/>
              <a:t>of </a:t>
            </a:r>
            <a:r>
              <a:rPr lang="en-US" dirty="0" smtClean="0"/>
              <a:t>   contaminated </a:t>
            </a:r>
            <a:r>
              <a:rPr lang="en-US" dirty="0" smtClean="0"/>
              <a:t>soil or water in the </a:t>
            </a:r>
            <a:r>
              <a:rPr lang="en-US" dirty="0" smtClean="0"/>
              <a:t>site)</a:t>
            </a:r>
            <a:endParaRPr lang="en-US" dirty="0" smtClean="0"/>
          </a:p>
          <a:p>
            <a:pPr>
              <a:buNone/>
            </a:pPr>
            <a:r>
              <a:rPr lang="en-US" b="1" i="1" dirty="0" smtClean="0"/>
              <a:t>          Ex </a:t>
            </a:r>
            <a:r>
              <a:rPr lang="en-US" b="1" i="1" dirty="0" smtClean="0"/>
              <a:t>situ </a:t>
            </a:r>
            <a:r>
              <a:rPr lang="en-US" i="1" dirty="0" smtClean="0"/>
              <a:t>bioremediation (</a:t>
            </a:r>
            <a:r>
              <a:rPr lang="en-US" dirty="0" smtClean="0"/>
              <a:t>treatment </a:t>
            </a:r>
            <a:r>
              <a:rPr lang="en-US" dirty="0" smtClean="0"/>
              <a:t>of contaminated soil or water in the </a:t>
            </a:r>
            <a:r>
              <a:rPr lang="en-US" dirty="0" smtClean="0"/>
              <a:t>site)</a:t>
            </a:r>
            <a:endParaRPr lang="en-US" dirty="0"/>
          </a:p>
        </p:txBody>
      </p:sp>
    </p:spTree>
  </p:cSld>
  <p:clrMapOvr>
    <a:masterClrMapping/>
  </p:clrMapOvr>
  <p:transition>
    <p:wipe dir="d"/>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r>
              <a:rPr lang="en-US" dirty="0" smtClean="0"/>
              <a:t/>
            </a:r>
            <a:br>
              <a:rPr lang="en-US" dirty="0" smtClean="0"/>
            </a:br>
            <a:r>
              <a:rPr lang="en-US" sz="4900" b="1" i="1" dirty="0" smtClean="0"/>
              <a:t>Pseudomonas </a:t>
            </a:r>
            <a:r>
              <a:rPr lang="en-US" sz="4900" b="1" i="1" dirty="0" err="1" smtClean="0"/>
              <a:t>putida</a:t>
            </a:r>
            <a:endParaRPr lang="en-US" sz="4900" b="1" dirty="0"/>
          </a:p>
        </p:txBody>
      </p:sp>
      <p:pic>
        <p:nvPicPr>
          <p:cNvPr id="4" name="Content Placeholder 3" descr="1_1ZLsOw_95AHa107IyJAIMg.jpeg"/>
          <p:cNvPicPr>
            <a:picLocks noGrp="1" noChangeAspect="1"/>
          </p:cNvPicPr>
          <p:nvPr>
            <p:ph idx="1"/>
          </p:nvPr>
        </p:nvPicPr>
        <p:blipFill>
          <a:blip r:embed="rId2" cstate="print"/>
          <a:stretch>
            <a:fillRect/>
          </a:stretch>
        </p:blipFill>
        <p:spPr>
          <a:xfrm>
            <a:off x="457200" y="1447800"/>
            <a:ext cx="4724400" cy="3852585"/>
          </a:xfrm>
        </p:spPr>
      </p:pic>
      <p:pic>
        <p:nvPicPr>
          <p:cNvPr id="5" name="Picture 4" descr="1-s2.0-S1367593116300515-fx1.jpg"/>
          <p:cNvPicPr>
            <a:picLocks noChangeAspect="1"/>
          </p:cNvPicPr>
          <p:nvPr/>
        </p:nvPicPr>
        <p:blipFill>
          <a:blip r:embed="rId3"/>
          <a:stretch>
            <a:fillRect/>
          </a:stretch>
        </p:blipFill>
        <p:spPr>
          <a:xfrm>
            <a:off x="5486400" y="1371600"/>
            <a:ext cx="3348756" cy="3733800"/>
          </a:xfrm>
          <a:prstGeom prst="rect">
            <a:avLst/>
          </a:prstGeom>
        </p:spPr>
      </p:pic>
      <p:sp>
        <p:nvSpPr>
          <p:cNvPr id="6" name="Rectangle 5"/>
          <p:cNvSpPr/>
          <p:nvPr/>
        </p:nvSpPr>
        <p:spPr>
          <a:xfrm>
            <a:off x="609600" y="5410200"/>
            <a:ext cx="8153400" cy="1107996"/>
          </a:xfrm>
          <a:prstGeom prst="rect">
            <a:avLst/>
          </a:prstGeom>
        </p:spPr>
        <p:txBody>
          <a:bodyPr wrap="square">
            <a:spAutoFit/>
          </a:bodyPr>
          <a:lstStyle/>
          <a:p>
            <a:endParaRPr lang="en-US" dirty="0" smtClean="0"/>
          </a:p>
          <a:p>
            <a:pPr>
              <a:buFont typeface="Wingdings" pitchFamily="2" charset="2"/>
              <a:buChar char="Ø"/>
            </a:pPr>
            <a:r>
              <a:rPr lang="en-US" sz="2400" b="1" i="1" dirty="0" smtClean="0"/>
              <a:t> Pseudomonas </a:t>
            </a:r>
            <a:r>
              <a:rPr lang="en-US" sz="2400" b="1" i="1" dirty="0" err="1" smtClean="0"/>
              <a:t>putida</a:t>
            </a:r>
            <a:r>
              <a:rPr lang="en-US" sz="2400" b="1" i="1" dirty="0" smtClean="0"/>
              <a:t> i</a:t>
            </a:r>
            <a:r>
              <a:rPr lang="en-US" sz="2400" dirty="0" smtClean="0"/>
              <a:t>s </a:t>
            </a:r>
            <a:r>
              <a:rPr lang="en-US" sz="2400" dirty="0" smtClean="0"/>
              <a:t>multi-plasmid hydrocarbon-degrading </a:t>
            </a:r>
            <a:r>
              <a:rPr lang="en-US" sz="2400" dirty="0" smtClean="0"/>
              <a:t>bacterium </a:t>
            </a:r>
            <a:r>
              <a:rPr lang="en-US" sz="2400" dirty="0" smtClean="0"/>
              <a:t>which can digest the hydrocarbons in the oil spills </a:t>
            </a:r>
            <a:endParaRPr lang="en-US" sz="2400" dirty="0"/>
          </a:p>
        </p:txBody>
      </p:sp>
    </p:spTree>
  </p:cSld>
  <p:clrMapOvr>
    <a:masterClrMapping/>
  </p:clrMapOvr>
  <p:transition>
    <p:wedg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229600" cy="1143000"/>
          </a:xfrm>
        </p:spPr>
        <p:txBody>
          <a:bodyPr>
            <a:normAutofit fontScale="90000"/>
          </a:bodyPr>
          <a:lstStyle/>
          <a:p>
            <a:r>
              <a:rPr lang="en-US" dirty="0" smtClean="0"/>
              <a:t/>
            </a:r>
            <a:br>
              <a:rPr lang="en-US" dirty="0" smtClean="0"/>
            </a:br>
            <a:r>
              <a:rPr lang="en-US" b="1" dirty="0" smtClean="0"/>
              <a:t> Process of bioremediation </a:t>
            </a:r>
            <a:endParaRPr lang="en-US" dirty="0"/>
          </a:p>
        </p:txBody>
      </p:sp>
      <p:pic>
        <p:nvPicPr>
          <p:cNvPr id="4099" name="Picture 3"/>
          <p:cNvPicPr>
            <a:picLocks noGrp="1" noChangeAspect="1" noChangeArrowheads="1"/>
          </p:cNvPicPr>
          <p:nvPr>
            <p:ph idx="1"/>
          </p:nvPr>
        </p:nvPicPr>
        <p:blipFill>
          <a:blip r:embed="rId2"/>
          <a:srcRect/>
          <a:stretch>
            <a:fillRect/>
          </a:stretch>
        </p:blipFill>
        <p:spPr bwMode="auto">
          <a:xfrm>
            <a:off x="152400" y="1447800"/>
            <a:ext cx="8639578" cy="4267200"/>
          </a:xfrm>
          <a:prstGeom prst="rect">
            <a:avLst/>
          </a:prstGeom>
          <a:noFill/>
          <a:ln w="9525">
            <a:noFill/>
            <a:miter lim="800000"/>
            <a:headEnd/>
            <a:tailEnd/>
          </a:ln>
          <a:effectLst/>
        </p:spPr>
      </p:pic>
    </p:spTree>
  </p:cSld>
  <p:clrMapOvr>
    <a:masterClrMapping/>
  </p:clrMapOvr>
  <p:transition>
    <p:wipe dir="d"/>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1143000"/>
          </a:xfrm>
        </p:spPr>
        <p:txBody>
          <a:bodyPr>
            <a:normAutofit fontScale="90000"/>
          </a:bodyPr>
          <a:lstStyle/>
          <a:p>
            <a:r>
              <a:rPr lang="en-US" dirty="0" smtClean="0"/>
              <a:t/>
            </a:r>
            <a:br>
              <a:rPr lang="en-US" dirty="0" smtClean="0"/>
            </a:br>
            <a:r>
              <a:rPr lang="en-US" dirty="0" smtClean="0"/>
              <a:t/>
            </a:r>
            <a:br>
              <a:rPr lang="en-US" dirty="0" smtClean="0"/>
            </a:br>
            <a:endParaRPr lang="en-US" dirty="0"/>
          </a:p>
        </p:txBody>
      </p:sp>
      <p:pic>
        <p:nvPicPr>
          <p:cNvPr id="4" name="Content Placeholder 3" descr="Plastic-Munching Bacteria.jpg"/>
          <p:cNvPicPr>
            <a:picLocks noGrp="1" noChangeAspect="1"/>
          </p:cNvPicPr>
          <p:nvPr>
            <p:ph idx="1"/>
          </p:nvPr>
        </p:nvPicPr>
        <p:blipFill>
          <a:blip r:embed="rId2"/>
          <a:stretch>
            <a:fillRect/>
          </a:stretch>
        </p:blipFill>
        <p:spPr>
          <a:xfrm>
            <a:off x="1447800" y="990600"/>
            <a:ext cx="5257800" cy="3353813"/>
          </a:xfrm>
        </p:spPr>
      </p:pic>
      <p:sp>
        <p:nvSpPr>
          <p:cNvPr id="7" name="Rectangle 6"/>
          <p:cNvSpPr/>
          <p:nvPr/>
        </p:nvSpPr>
        <p:spPr>
          <a:xfrm>
            <a:off x="1524000" y="304800"/>
            <a:ext cx="6705600" cy="707886"/>
          </a:xfrm>
          <a:prstGeom prst="rect">
            <a:avLst/>
          </a:prstGeom>
        </p:spPr>
        <p:txBody>
          <a:bodyPr wrap="square">
            <a:spAutoFit/>
          </a:bodyPr>
          <a:lstStyle/>
          <a:p>
            <a:r>
              <a:rPr lang="en-US" sz="4000" b="1" i="1" dirty="0" smtClean="0"/>
              <a:t>    </a:t>
            </a:r>
            <a:r>
              <a:rPr lang="en-US" sz="4000" b="1" i="1" dirty="0" err="1" smtClean="0"/>
              <a:t>Ideonella</a:t>
            </a:r>
            <a:r>
              <a:rPr lang="en-US" sz="4000" b="1" i="1" dirty="0" smtClean="0"/>
              <a:t> </a:t>
            </a:r>
            <a:r>
              <a:rPr lang="en-US" sz="4000" b="1" i="1" dirty="0" err="1" smtClean="0"/>
              <a:t>sakaiensis</a:t>
            </a:r>
            <a:r>
              <a:rPr lang="en-US" sz="4000" b="1" i="1" dirty="0" smtClean="0"/>
              <a:t> </a:t>
            </a:r>
            <a:r>
              <a:rPr lang="en-US" sz="4000" b="1" i="1" dirty="0" smtClean="0"/>
              <a:t>  </a:t>
            </a:r>
            <a:endParaRPr lang="en-US" sz="4000" dirty="0"/>
          </a:p>
        </p:txBody>
      </p:sp>
      <p:sp>
        <p:nvSpPr>
          <p:cNvPr id="8" name="Rectangle 7"/>
          <p:cNvSpPr/>
          <p:nvPr/>
        </p:nvSpPr>
        <p:spPr>
          <a:xfrm>
            <a:off x="914400" y="3962400"/>
            <a:ext cx="7620000" cy="2523768"/>
          </a:xfrm>
          <a:prstGeom prst="rect">
            <a:avLst/>
          </a:prstGeom>
        </p:spPr>
        <p:txBody>
          <a:bodyPr wrap="square">
            <a:spAutoFit/>
          </a:bodyPr>
          <a:lstStyle/>
          <a:p>
            <a:endParaRPr lang="en-US" dirty="0" smtClean="0"/>
          </a:p>
          <a:p>
            <a:pPr>
              <a:buFont typeface="Wingdings" pitchFamily="2" charset="2"/>
              <a:buChar char="Ø"/>
            </a:pPr>
            <a:r>
              <a:rPr lang="en-US" sz="2800" b="1" i="1" dirty="0" err="1" smtClean="0"/>
              <a:t>Ideonella</a:t>
            </a:r>
            <a:r>
              <a:rPr lang="en-US" sz="2800" b="1" i="1" dirty="0" smtClean="0"/>
              <a:t> </a:t>
            </a:r>
            <a:r>
              <a:rPr lang="en-US" sz="2800" b="1" i="1" dirty="0" err="1" smtClean="0"/>
              <a:t>sakaiensis</a:t>
            </a:r>
            <a:r>
              <a:rPr lang="en-US" sz="2800" b="1" i="1" dirty="0" smtClean="0"/>
              <a:t> </a:t>
            </a:r>
            <a:r>
              <a:rPr lang="en-US" sz="2800" i="1" dirty="0" smtClean="0"/>
              <a:t>is currently tried for recycling of PET </a:t>
            </a:r>
            <a:r>
              <a:rPr lang="en-US" sz="2800" i="1" dirty="0" smtClean="0"/>
              <a:t>plastics.</a:t>
            </a:r>
          </a:p>
          <a:p>
            <a:pPr>
              <a:buFont typeface="Wingdings" pitchFamily="2" charset="2"/>
              <a:buChar char="Ø"/>
            </a:pPr>
            <a:r>
              <a:rPr lang="en-US" sz="2800" i="1" dirty="0" smtClean="0"/>
              <a:t> These </a:t>
            </a:r>
            <a:r>
              <a:rPr lang="en-US" sz="2800" i="1" dirty="0" smtClean="0"/>
              <a:t>bacteria use </a:t>
            </a:r>
            <a:r>
              <a:rPr lang="en-US" sz="2800" i="1" dirty="0" err="1" smtClean="0"/>
              <a:t>PETase</a:t>
            </a:r>
            <a:r>
              <a:rPr lang="en-US" sz="2800" i="1" dirty="0" smtClean="0"/>
              <a:t> and </a:t>
            </a:r>
            <a:r>
              <a:rPr lang="en-US" sz="2800" i="1" dirty="0" err="1" smtClean="0"/>
              <a:t>MHETase</a:t>
            </a:r>
            <a:r>
              <a:rPr lang="en-US" sz="2800" i="1" dirty="0" smtClean="0"/>
              <a:t> enzymes to breakdown PET plastic into </a:t>
            </a:r>
            <a:r>
              <a:rPr lang="en-US" sz="2800" i="1" dirty="0" err="1" smtClean="0"/>
              <a:t>terephthalic</a:t>
            </a:r>
            <a:r>
              <a:rPr lang="en-US" sz="2800" i="1" dirty="0" smtClean="0"/>
              <a:t> acid and ethylene glycol</a:t>
            </a:r>
            <a:r>
              <a:rPr lang="en-US" i="1" dirty="0" smtClean="0"/>
              <a:t>. </a:t>
            </a:r>
            <a:endParaRPr lang="en-US" dirty="0"/>
          </a:p>
        </p:txBody>
      </p:sp>
    </p:spTree>
  </p:cSld>
  <p:clrMapOvr>
    <a:masterClrMapping/>
  </p:clrMapOvr>
  <p:transition>
    <p:wedg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ownload (1).jpg"/>
          <p:cNvPicPr>
            <a:picLocks noGrp="1" noChangeAspect="1"/>
          </p:cNvPicPr>
          <p:nvPr>
            <p:ph idx="1"/>
          </p:nvPr>
        </p:nvPicPr>
        <p:blipFill>
          <a:blip r:embed="rId2"/>
          <a:stretch>
            <a:fillRect/>
          </a:stretch>
        </p:blipFill>
        <p:spPr>
          <a:xfrm>
            <a:off x="304800" y="228600"/>
            <a:ext cx="5152869" cy="3429000"/>
          </a:xfrm>
        </p:spPr>
      </p:pic>
      <p:sp>
        <p:nvSpPr>
          <p:cNvPr id="5" name="Rectangle 4"/>
          <p:cNvSpPr/>
          <p:nvPr/>
        </p:nvSpPr>
        <p:spPr>
          <a:xfrm>
            <a:off x="3581400" y="3962400"/>
            <a:ext cx="5105400" cy="1569660"/>
          </a:xfrm>
          <a:prstGeom prst="rect">
            <a:avLst/>
          </a:prstGeom>
        </p:spPr>
        <p:txBody>
          <a:bodyPr wrap="square">
            <a:spAutoFit/>
          </a:bodyPr>
          <a:lstStyle/>
          <a:p>
            <a:r>
              <a:rPr lang="en-US" sz="2400" dirty="0" smtClean="0">
                <a:solidFill>
                  <a:srgbClr val="00B050"/>
                </a:solidFill>
              </a:rPr>
              <a:t>N.SENTHILKUMAR</a:t>
            </a:r>
          </a:p>
          <a:p>
            <a:r>
              <a:rPr lang="en-US" sz="2400" dirty="0" smtClean="0">
                <a:solidFill>
                  <a:srgbClr val="00B050"/>
                </a:solidFill>
              </a:rPr>
              <a:t>PG ASST IN  ZOOLOGY </a:t>
            </a:r>
          </a:p>
          <a:p>
            <a:r>
              <a:rPr lang="en-US" sz="2400" dirty="0" smtClean="0">
                <a:solidFill>
                  <a:srgbClr val="00B050"/>
                </a:solidFill>
              </a:rPr>
              <a:t>GOVT BOYS HIGHER SEC SCHOOL</a:t>
            </a:r>
          </a:p>
          <a:p>
            <a:r>
              <a:rPr lang="en-US" sz="2400" dirty="0" smtClean="0">
                <a:solidFill>
                  <a:srgbClr val="00B050"/>
                </a:solidFill>
              </a:rPr>
              <a:t>THALAIVASAL , ATTUR( TK</a:t>
            </a:r>
            <a:r>
              <a:rPr lang="en-US" sz="2400" dirty="0" smtClean="0">
                <a:solidFill>
                  <a:srgbClr val="00B050"/>
                </a:solidFill>
              </a:rPr>
              <a:t>), </a:t>
            </a:r>
            <a:r>
              <a:rPr lang="en-US" sz="2400" dirty="0" smtClean="0">
                <a:solidFill>
                  <a:srgbClr val="00B050"/>
                </a:solidFill>
              </a:rPr>
              <a:t>SALEM (DT)</a:t>
            </a:r>
            <a:endParaRPr lang="en-US" sz="2400" dirty="0">
              <a:solidFill>
                <a:srgbClr val="00B050"/>
              </a:solidFill>
            </a:endParaRPr>
          </a:p>
        </p:txBody>
      </p:sp>
    </p:spTree>
  </p:cSld>
  <p:clrMapOvr>
    <a:masterClrMapping/>
  </p:clrMapOvr>
  <p:transition>
    <p:dissolv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
            </a:r>
            <a:br>
              <a:rPr lang="en-US" dirty="0" smtClean="0"/>
            </a:br>
            <a:r>
              <a:rPr lang="en-US" dirty="0" smtClean="0"/>
              <a:t/>
            </a:r>
            <a:br>
              <a:rPr lang="en-US" dirty="0" smtClean="0"/>
            </a:br>
            <a:r>
              <a:rPr lang="en-US" i="1" dirty="0" err="1" smtClean="0"/>
              <a:t>Lactococcus</a:t>
            </a:r>
            <a:r>
              <a:rPr lang="en-US" b="1" i="1" dirty="0" smtClean="0"/>
              <a:t> </a:t>
            </a:r>
            <a:br>
              <a:rPr lang="en-US" b="1" i="1" dirty="0" smtClean="0"/>
            </a:br>
            <a:r>
              <a:rPr lang="en-US" b="1" dirty="0" smtClean="0"/>
              <a:t>Cheese </a:t>
            </a:r>
            <a:r>
              <a:rPr lang="en-US" dirty="0" smtClean="0"/>
              <a:t/>
            </a:r>
            <a:br>
              <a:rPr lang="en-US" dirty="0" smtClean="0"/>
            </a:br>
            <a:endParaRPr lang="en-US" dirty="0"/>
          </a:p>
        </p:txBody>
      </p:sp>
      <p:pic>
        <p:nvPicPr>
          <p:cNvPr id="4" name="Content Placeholder 3" descr="cheese-board.jpg"/>
          <p:cNvPicPr>
            <a:picLocks noGrp="1" noChangeAspect="1"/>
          </p:cNvPicPr>
          <p:nvPr>
            <p:ph idx="1"/>
          </p:nvPr>
        </p:nvPicPr>
        <p:blipFill>
          <a:blip r:embed="rId2"/>
          <a:stretch>
            <a:fillRect/>
          </a:stretch>
        </p:blipFill>
        <p:spPr>
          <a:xfrm>
            <a:off x="533400" y="1524000"/>
            <a:ext cx="3960218" cy="3429000"/>
          </a:xfrm>
        </p:spPr>
      </p:pic>
      <p:pic>
        <p:nvPicPr>
          <p:cNvPr id="5" name="Picture 4" descr="download.jpg"/>
          <p:cNvPicPr>
            <a:picLocks noChangeAspect="1"/>
          </p:cNvPicPr>
          <p:nvPr/>
        </p:nvPicPr>
        <p:blipFill>
          <a:blip r:embed="rId3"/>
          <a:stretch>
            <a:fillRect/>
          </a:stretch>
        </p:blipFill>
        <p:spPr>
          <a:xfrm>
            <a:off x="4724400" y="1524000"/>
            <a:ext cx="3429000" cy="3429000"/>
          </a:xfrm>
          <a:prstGeom prst="rect">
            <a:avLst/>
          </a:prstGeom>
        </p:spPr>
      </p:pic>
      <p:sp>
        <p:nvSpPr>
          <p:cNvPr id="6" name="Rectangle 5"/>
          <p:cNvSpPr/>
          <p:nvPr/>
        </p:nvSpPr>
        <p:spPr>
          <a:xfrm>
            <a:off x="914400" y="4800600"/>
            <a:ext cx="7543800" cy="2092881"/>
          </a:xfrm>
          <a:prstGeom prst="rect">
            <a:avLst/>
          </a:prstGeom>
        </p:spPr>
        <p:txBody>
          <a:bodyPr wrap="square">
            <a:spAutoFit/>
          </a:bodyPr>
          <a:lstStyle/>
          <a:p>
            <a:endParaRPr lang="en-US" dirty="0" smtClean="0"/>
          </a:p>
          <a:p>
            <a:pPr>
              <a:buFont typeface="Wingdings" pitchFamily="2" charset="2"/>
              <a:buChar char="Ø"/>
            </a:pPr>
            <a:r>
              <a:rPr lang="en-US" sz="2800" dirty="0" smtClean="0"/>
              <a:t>Cheese is formed by coagulation of the milk protein, casein. </a:t>
            </a:r>
            <a:endParaRPr lang="en-US" sz="2800" dirty="0" smtClean="0"/>
          </a:p>
          <a:p>
            <a:pPr>
              <a:buFont typeface="Wingdings" pitchFamily="2" charset="2"/>
              <a:buChar char="Ø"/>
            </a:pPr>
            <a:r>
              <a:rPr lang="en-US" sz="2800" dirty="0" smtClean="0"/>
              <a:t>Milk </a:t>
            </a:r>
            <a:r>
              <a:rPr lang="en-US" sz="2800" dirty="0" smtClean="0"/>
              <a:t>is usually acidified and the enzyme rennet is added to cause coagulation.</a:t>
            </a:r>
            <a:r>
              <a:rPr lang="en-US" dirty="0" smtClean="0"/>
              <a:t> </a:t>
            </a:r>
            <a:endParaRPr lang="en-US" dirty="0"/>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Paneer</a:t>
            </a:r>
            <a:r>
              <a:rPr lang="en-US" dirty="0" smtClean="0"/>
              <a:t> </a:t>
            </a:r>
            <a:br>
              <a:rPr lang="en-US" dirty="0" smtClean="0"/>
            </a:br>
            <a:r>
              <a:rPr lang="en-US" dirty="0" smtClean="0"/>
              <a:t>(cottage cheese)</a:t>
            </a:r>
            <a:endParaRPr lang="en-US" dirty="0"/>
          </a:p>
        </p:txBody>
      </p:sp>
      <p:pic>
        <p:nvPicPr>
          <p:cNvPr id="4" name="Content Placeholder 3" descr="paneer-curds-cut-1.jpg"/>
          <p:cNvPicPr>
            <a:picLocks noGrp="1" noChangeAspect="1"/>
          </p:cNvPicPr>
          <p:nvPr>
            <p:ph idx="1"/>
          </p:nvPr>
        </p:nvPicPr>
        <p:blipFill>
          <a:blip r:embed="rId2"/>
          <a:stretch>
            <a:fillRect/>
          </a:stretch>
        </p:blipFill>
        <p:spPr>
          <a:xfrm>
            <a:off x="1524000" y="1600200"/>
            <a:ext cx="5638800" cy="3556899"/>
          </a:xfrm>
        </p:spPr>
      </p:pic>
      <p:sp>
        <p:nvSpPr>
          <p:cNvPr id="5" name="Rectangle 4"/>
          <p:cNvSpPr/>
          <p:nvPr/>
        </p:nvSpPr>
        <p:spPr>
          <a:xfrm>
            <a:off x="1066800" y="5257800"/>
            <a:ext cx="7010400" cy="1231106"/>
          </a:xfrm>
          <a:prstGeom prst="rect">
            <a:avLst/>
          </a:prstGeom>
        </p:spPr>
        <p:txBody>
          <a:bodyPr wrap="square">
            <a:spAutoFit/>
          </a:bodyPr>
          <a:lstStyle/>
          <a:p>
            <a:endParaRPr lang="en-US" dirty="0" smtClean="0"/>
          </a:p>
          <a:p>
            <a:pPr>
              <a:buFont typeface="Wingdings" pitchFamily="2" charset="2"/>
              <a:buChar char="Ø"/>
            </a:pPr>
            <a:r>
              <a:rPr lang="en-US" sz="2800" dirty="0" smtClean="0"/>
              <a:t> </a:t>
            </a:r>
            <a:r>
              <a:rPr lang="en-US" sz="2800" dirty="0" smtClean="0"/>
              <a:t>It </a:t>
            </a:r>
            <a:r>
              <a:rPr lang="en-US" sz="2800" dirty="0" smtClean="0"/>
              <a:t>is made by curdling milk with lemon juice, </a:t>
            </a:r>
            <a:r>
              <a:rPr lang="en-US" sz="2800" dirty="0" smtClean="0"/>
              <a:t>             vinegar </a:t>
            </a:r>
            <a:r>
              <a:rPr lang="en-US" sz="2800" dirty="0" smtClean="0"/>
              <a:t>and 	other edible acids </a:t>
            </a:r>
            <a:endParaRPr lang="en-US" sz="2800" dirty="0"/>
          </a:p>
        </p:txBody>
      </p:sp>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dirty="0" smtClean="0"/>
              <a:t>Dough (</a:t>
            </a:r>
            <a:r>
              <a:rPr lang="en-US" dirty="0" err="1" smtClean="0"/>
              <a:t>Idlis</a:t>
            </a:r>
            <a:r>
              <a:rPr lang="en-US" dirty="0" smtClean="0"/>
              <a:t> and </a:t>
            </a:r>
            <a:r>
              <a:rPr lang="en-US" dirty="0" err="1" smtClean="0"/>
              <a:t>dosa</a:t>
            </a:r>
            <a:r>
              <a:rPr lang="en-US" dirty="0" smtClean="0"/>
              <a:t>)</a:t>
            </a:r>
            <a:endParaRPr lang="en-US" dirty="0"/>
          </a:p>
        </p:txBody>
      </p:sp>
      <p:pic>
        <p:nvPicPr>
          <p:cNvPr id="4" name="Content Placeholder 3" descr="maxresdefault.jpg"/>
          <p:cNvPicPr>
            <a:picLocks noGrp="1" noChangeAspect="1"/>
          </p:cNvPicPr>
          <p:nvPr>
            <p:ph idx="1"/>
          </p:nvPr>
        </p:nvPicPr>
        <p:blipFill>
          <a:blip r:embed="rId2"/>
          <a:srcRect l="13066" b="22553"/>
          <a:stretch>
            <a:fillRect/>
          </a:stretch>
        </p:blipFill>
        <p:spPr>
          <a:xfrm>
            <a:off x="914400" y="1219200"/>
            <a:ext cx="7451066" cy="3733800"/>
          </a:xfrm>
        </p:spPr>
      </p:pic>
      <p:sp>
        <p:nvSpPr>
          <p:cNvPr id="5" name="Rectangle 4"/>
          <p:cNvSpPr/>
          <p:nvPr/>
        </p:nvSpPr>
        <p:spPr>
          <a:xfrm>
            <a:off x="533400" y="5029200"/>
            <a:ext cx="8229600" cy="1661993"/>
          </a:xfrm>
          <a:prstGeom prst="rect">
            <a:avLst/>
          </a:prstGeom>
        </p:spPr>
        <p:txBody>
          <a:bodyPr wrap="square">
            <a:spAutoFit/>
          </a:bodyPr>
          <a:lstStyle/>
          <a:p>
            <a:endParaRPr lang="en-US" dirty="0" smtClean="0"/>
          </a:p>
          <a:p>
            <a:pPr>
              <a:buFont typeface="Wingdings" pitchFamily="2" charset="2"/>
              <a:buChar char="Ø"/>
            </a:pPr>
            <a:r>
              <a:rPr lang="en-US" sz="2800" dirty="0" smtClean="0"/>
              <a:t>The dough used in the preparation of </a:t>
            </a:r>
            <a:r>
              <a:rPr lang="en-US" sz="2800" dirty="0" err="1" smtClean="0"/>
              <a:t>idlis</a:t>
            </a:r>
            <a:r>
              <a:rPr lang="en-US" sz="2800" dirty="0" smtClean="0"/>
              <a:t> and </a:t>
            </a:r>
            <a:r>
              <a:rPr lang="en-US" sz="2800" dirty="0" err="1" smtClean="0"/>
              <a:t>dosas</a:t>
            </a:r>
            <a:r>
              <a:rPr lang="en-US" sz="2800" dirty="0" smtClean="0"/>
              <a:t> are fermented by the bacteria </a:t>
            </a:r>
            <a:r>
              <a:rPr lang="en-US" sz="2800" b="1" i="1" dirty="0" err="1" smtClean="0"/>
              <a:t>Leuconostoc</a:t>
            </a:r>
            <a:r>
              <a:rPr lang="en-US" sz="2800" b="1" i="1" dirty="0" smtClean="0"/>
              <a:t> </a:t>
            </a:r>
            <a:r>
              <a:rPr lang="en-US" sz="2800" b="1" i="1" dirty="0" err="1" smtClean="0"/>
              <a:t>mesenteroides</a:t>
            </a:r>
            <a:r>
              <a:rPr lang="en-US" sz="2800" b="1" i="1" dirty="0" smtClean="0"/>
              <a:t> </a:t>
            </a:r>
            <a:endParaRPr lang="en-US" sz="2800" b="1" i="1" dirty="0"/>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t>Dough (Bread making)</a:t>
            </a:r>
            <a:endParaRPr lang="en-US" dirty="0"/>
          </a:p>
        </p:txBody>
      </p:sp>
      <p:pic>
        <p:nvPicPr>
          <p:cNvPr id="4" name="Content Placeholder 3" descr="151586232-56a5c41c3df78cf77289d406.jpg"/>
          <p:cNvPicPr>
            <a:picLocks noGrp="1" noChangeAspect="1"/>
          </p:cNvPicPr>
          <p:nvPr>
            <p:ph idx="1"/>
          </p:nvPr>
        </p:nvPicPr>
        <p:blipFill>
          <a:blip r:embed="rId2"/>
          <a:stretch>
            <a:fillRect/>
          </a:stretch>
        </p:blipFill>
        <p:spPr>
          <a:xfrm>
            <a:off x="1066800" y="990600"/>
            <a:ext cx="6629400" cy="4417874"/>
          </a:xfrm>
        </p:spPr>
      </p:pic>
      <p:sp>
        <p:nvSpPr>
          <p:cNvPr id="5" name="Rectangle 4"/>
          <p:cNvSpPr/>
          <p:nvPr/>
        </p:nvSpPr>
        <p:spPr>
          <a:xfrm>
            <a:off x="838200" y="5181600"/>
            <a:ext cx="7315200" cy="1231106"/>
          </a:xfrm>
          <a:prstGeom prst="rect">
            <a:avLst/>
          </a:prstGeom>
        </p:spPr>
        <p:txBody>
          <a:bodyPr wrap="square">
            <a:spAutoFit/>
          </a:bodyPr>
          <a:lstStyle/>
          <a:p>
            <a:endParaRPr lang="en-US" dirty="0" smtClean="0"/>
          </a:p>
          <a:p>
            <a:pPr>
              <a:buFont typeface="Wingdings" pitchFamily="2" charset="2"/>
              <a:buChar char="Ø"/>
            </a:pPr>
            <a:r>
              <a:rPr lang="en-US" sz="2800" dirty="0" smtClean="0"/>
              <a:t> Dough </a:t>
            </a:r>
            <a:r>
              <a:rPr lang="en-US" sz="2800" dirty="0" smtClean="0"/>
              <a:t>used in bread making is fermented by </a:t>
            </a:r>
            <a:r>
              <a:rPr lang="en-US" sz="2800" b="1" i="1" dirty="0" err="1" smtClean="0"/>
              <a:t>Saccharomyces</a:t>
            </a:r>
            <a:r>
              <a:rPr lang="en-US" sz="2800" b="1" i="1" dirty="0" smtClean="0"/>
              <a:t> </a:t>
            </a:r>
            <a:r>
              <a:rPr lang="en-US" sz="2800" b="1" i="1" dirty="0" err="1" smtClean="0"/>
              <a:t>cerevisiae</a:t>
            </a:r>
            <a:r>
              <a:rPr lang="en-US" sz="2800" b="1" i="1" dirty="0" smtClean="0"/>
              <a:t> </a:t>
            </a:r>
            <a:r>
              <a:rPr lang="en-US" sz="2800" i="1" dirty="0" smtClean="0"/>
              <a:t>(Baker’s Yeast) </a:t>
            </a:r>
            <a:endParaRPr lang="en-US" sz="2800" dirty="0"/>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39762"/>
          </a:xfrm>
        </p:spPr>
        <p:txBody>
          <a:bodyPr>
            <a:normAutofit fontScale="90000"/>
          </a:bodyPr>
          <a:lstStyle/>
          <a:p>
            <a:r>
              <a:rPr lang="en-US" dirty="0" smtClean="0"/>
              <a:t/>
            </a:r>
            <a:br>
              <a:rPr lang="en-US" dirty="0" smtClean="0"/>
            </a:br>
            <a:r>
              <a:rPr lang="en-US" sz="4900" b="1" dirty="0" smtClean="0"/>
              <a:t>Microbes in industrial products</a:t>
            </a:r>
            <a:endParaRPr lang="en-US" sz="4900" b="1" dirty="0"/>
          </a:p>
        </p:txBody>
      </p:sp>
      <p:pic>
        <p:nvPicPr>
          <p:cNvPr id="6" name="Content Placeholder 5" descr="NEW.png"/>
          <p:cNvPicPr>
            <a:picLocks noGrp="1" noChangeAspect="1"/>
          </p:cNvPicPr>
          <p:nvPr>
            <p:ph idx="1"/>
          </p:nvPr>
        </p:nvPicPr>
        <p:blipFill>
          <a:blip r:embed="rId2"/>
          <a:stretch>
            <a:fillRect/>
          </a:stretch>
        </p:blipFill>
        <p:spPr>
          <a:xfrm>
            <a:off x="4038600" y="1143000"/>
            <a:ext cx="3810000" cy="3952875"/>
          </a:xfrm>
        </p:spPr>
      </p:pic>
      <p:sp>
        <p:nvSpPr>
          <p:cNvPr id="7" name="Rectangle 6"/>
          <p:cNvSpPr/>
          <p:nvPr/>
        </p:nvSpPr>
        <p:spPr>
          <a:xfrm>
            <a:off x="762000" y="4572000"/>
            <a:ext cx="8153400" cy="2092881"/>
          </a:xfrm>
          <a:prstGeom prst="rect">
            <a:avLst/>
          </a:prstGeom>
        </p:spPr>
        <p:txBody>
          <a:bodyPr wrap="square">
            <a:spAutoFit/>
          </a:bodyPr>
          <a:lstStyle/>
          <a:p>
            <a:endParaRPr lang="en-US" dirty="0" smtClean="0"/>
          </a:p>
          <a:p>
            <a:pPr>
              <a:buFont typeface="Wingdings" pitchFamily="2" charset="2"/>
              <a:buChar char="Ø"/>
            </a:pPr>
            <a:r>
              <a:rPr lang="en-US" sz="2800" dirty="0" smtClean="0"/>
              <a:t>Products like beverages, antibiotics, organic acids, amino acids, vitamins, </a:t>
            </a:r>
            <a:r>
              <a:rPr lang="en-US" sz="2800" dirty="0" err="1" smtClean="0"/>
              <a:t>biofuels</a:t>
            </a:r>
            <a:r>
              <a:rPr lang="en-US" sz="2800" dirty="0" smtClean="0"/>
              <a:t>, single cell protein, enzymes, steroids, vaccines, pharmaceutical drugs, etc., are produced in industries. </a:t>
            </a:r>
            <a:endParaRPr lang="en-US" sz="2800" dirty="0"/>
          </a:p>
        </p:txBody>
      </p:sp>
      <p:sp>
        <p:nvSpPr>
          <p:cNvPr id="8" name="Rectangle 7"/>
          <p:cNvSpPr/>
          <p:nvPr/>
        </p:nvSpPr>
        <p:spPr>
          <a:xfrm>
            <a:off x="304800" y="2438400"/>
            <a:ext cx="4572000" cy="1046440"/>
          </a:xfrm>
          <a:prstGeom prst="rect">
            <a:avLst/>
          </a:prstGeom>
        </p:spPr>
        <p:txBody>
          <a:bodyPr wrap="square">
            <a:spAutoFit/>
          </a:bodyPr>
          <a:lstStyle/>
          <a:p>
            <a:endParaRPr lang="en-US" dirty="0" smtClean="0"/>
          </a:p>
          <a:p>
            <a:r>
              <a:rPr lang="en-US" b="1" dirty="0" smtClean="0"/>
              <a:t>              </a:t>
            </a:r>
            <a:r>
              <a:rPr lang="en-US" sz="4400" b="1" dirty="0" smtClean="0"/>
              <a:t>Bioreactor</a:t>
            </a:r>
            <a:r>
              <a:rPr lang="en-US" b="1" dirty="0" smtClean="0"/>
              <a:t> </a:t>
            </a:r>
            <a:endParaRPr lang="en-US" b="1" dirty="0"/>
          </a:p>
        </p:txBody>
      </p:sp>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1623</TotalTime>
  <Words>1351</Words>
  <Application>Microsoft Office PowerPoint</Application>
  <PresentationFormat>On-screen Show (4:3)</PresentationFormat>
  <Paragraphs>162</Paragraphs>
  <Slides>46</Slides>
  <Notes>2</Notes>
  <HiddenSlides>0</HiddenSlides>
  <MMClips>1</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                                                    </vt:lpstr>
      <vt:lpstr>Microbes in household products</vt:lpstr>
      <vt:lpstr> </vt:lpstr>
      <vt:lpstr> Streptococcus thermophilus Yogurt</vt:lpstr>
      <vt:lpstr>  Lactococcus  Cheese  </vt:lpstr>
      <vt:lpstr>Paneer  (cottage cheese)</vt:lpstr>
      <vt:lpstr>Dough (Idlis and dosa)</vt:lpstr>
      <vt:lpstr>Dough (Bread making)</vt:lpstr>
      <vt:lpstr> Microbes in industrial products</vt:lpstr>
      <vt:lpstr> Antibiotic production</vt:lpstr>
      <vt:lpstr>Penicillin</vt:lpstr>
      <vt:lpstr> Tetracycline</vt:lpstr>
      <vt:lpstr> Streptomycin</vt:lpstr>
      <vt:lpstr> Antibiotic resistance</vt:lpstr>
      <vt:lpstr> Fermented beverages</vt:lpstr>
      <vt:lpstr> Pathaneer</vt:lpstr>
      <vt:lpstr> Ethanol production process</vt:lpstr>
      <vt:lpstr> Chemicals, enzymes and other bioactive molecules </vt:lpstr>
      <vt:lpstr>Enzymes</vt:lpstr>
      <vt:lpstr> Bioactive molecules </vt:lpstr>
      <vt:lpstr> Wastewater treatment </vt:lpstr>
      <vt:lpstr> Primary treatment </vt:lpstr>
      <vt:lpstr> Secondary treatment or biological treatment </vt:lpstr>
      <vt:lpstr> Tertiary treatment </vt:lpstr>
      <vt:lpstr> Chlorination system </vt:lpstr>
      <vt:lpstr> National river conservation plan (NRCP) </vt:lpstr>
      <vt:lpstr>Microbial fuel cell</vt:lpstr>
      <vt:lpstr>Microbial fuel cell</vt:lpstr>
      <vt:lpstr>Slide 29</vt:lpstr>
      <vt:lpstr>Microbial fuel cell</vt:lpstr>
      <vt:lpstr> Microbes in the production of biogas </vt:lpstr>
      <vt:lpstr>Slide 32</vt:lpstr>
      <vt:lpstr>             Gobar gas unit</vt:lpstr>
      <vt:lpstr> Microbes as bio control agents </vt:lpstr>
      <vt:lpstr> Lady bird beetle and dragonflies </vt:lpstr>
      <vt:lpstr> Bacillus thuringiensis </vt:lpstr>
      <vt:lpstr> Actions of cry toxin </vt:lpstr>
      <vt:lpstr> Biofertilisers </vt:lpstr>
      <vt:lpstr> Rhizobium (symbiotic nitrogen fixing bacteria) </vt:lpstr>
      <vt:lpstr>        Azospirillum        Azotobacter          </vt:lpstr>
      <vt:lpstr> Cyanobacteria</vt:lpstr>
      <vt:lpstr> Bioremediation</vt:lpstr>
      <vt:lpstr> Pseudomonas putida</vt:lpstr>
      <vt:lpstr>  Process of bioremediation </vt:lpstr>
      <vt:lpstr>  </vt:lpstr>
      <vt:lpstr>Slide 46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N.SENTHILKUMAR                                                                                               PGT IN ZOOLOGY                                                                                            GBHSS, THALAIVASAL</dc:title>
  <dc:creator>MrAdmin</dc:creator>
  <cp:lastModifiedBy>MrAdmin</cp:lastModifiedBy>
  <cp:revision>88</cp:revision>
  <dcterms:created xsi:type="dcterms:W3CDTF">2019-04-23T14:59:19Z</dcterms:created>
  <dcterms:modified xsi:type="dcterms:W3CDTF">2019-06-07T16:52:04Z</dcterms:modified>
</cp:coreProperties>
</file>